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416" r:id="rId2"/>
    <p:sldId id="378" r:id="rId3"/>
    <p:sldId id="385" r:id="rId4"/>
    <p:sldId id="409" r:id="rId5"/>
    <p:sldId id="428" r:id="rId6"/>
    <p:sldId id="384" r:id="rId7"/>
    <p:sldId id="425" r:id="rId8"/>
    <p:sldId id="426" r:id="rId9"/>
    <p:sldId id="418" r:id="rId10"/>
    <p:sldId id="419" r:id="rId11"/>
    <p:sldId id="420" r:id="rId12"/>
    <p:sldId id="422" r:id="rId13"/>
    <p:sldId id="429" r:id="rId14"/>
    <p:sldId id="433" r:id="rId15"/>
    <p:sldId id="423" r:id="rId16"/>
    <p:sldId id="388" r:id="rId17"/>
    <p:sldId id="427" r:id="rId18"/>
    <p:sldId id="417" r:id="rId19"/>
    <p:sldId id="399" r:id="rId20"/>
    <p:sldId id="40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marr, Melissa" initials="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2027" autoAdjust="0"/>
  </p:normalViewPr>
  <p:slideViewPr>
    <p:cSldViewPr>
      <p:cViewPr varScale="1">
        <p:scale>
          <a:sx n="110" d="100"/>
          <a:sy n="110" d="100"/>
        </p:scale>
        <p:origin x="138" y="108"/>
      </p:cViewPr>
      <p:guideLst>
        <p:guide orient="horz" pos="2160"/>
        <p:guide pos="2880"/>
      </p:guideLst>
    </p:cSldViewPr>
  </p:slideViewPr>
  <p:outlineViewPr>
    <p:cViewPr>
      <p:scale>
        <a:sx n="33" d="100"/>
        <a:sy n="33" d="100"/>
      </p:scale>
      <p:origin x="0" y="14544"/>
    </p:cViewPr>
  </p:outlineViewPr>
  <p:notesTextViewPr>
    <p:cViewPr>
      <p:scale>
        <a:sx n="1" d="1"/>
        <a:sy n="1" d="1"/>
      </p:scale>
      <p:origin x="0" y="0"/>
    </p:cViewPr>
  </p:notesTextViewPr>
  <p:sorterViewPr>
    <p:cViewPr>
      <p:scale>
        <a:sx n="200" d="100"/>
        <a:sy n="200" d="100"/>
      </p:scale>
      <p:origin x="0" y="-14238"/>
    </p:cViewPr>
  </p:sorterViewPr>
  <p:notesViewPr>
    <p:cSldViewPr>
      <p:cViewPr>
        <p:scale>
          <a:sx n="100" d="100"/>
          <a:sy n="100" d="100"/>
        </p:scale>
        <p:origin x="-1878" y="6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ata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2CC685-B332-48BC-9120-7D77BA5B611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4F80EB0-B5BC-49E5-A820-71569D3F905E}">
      <dgm:prSet phldrT="[Text]" custT="1"/>
      <dgm:spPr>
        <a:solidFill>
          <a:schemeClr val="tx2"/>
        </a:solidFill>
      </dgm:spPr>
      <dgm:t>
        <a:bodyPr/>
        <a:lstStyle/>
        <a:p>
          <a:r>
            <a:rPr lang="en-US" sz="2200" dirty="0">
              <a:latin typeface="Verdana" pitchFamily="34" charset="0"/>
              <a:ea typeface="Verdana" pitchFamily="34" charset="0"/>
              <a:cs typeface="Verdana" pitchFamily="34" charset="0"/>
            </a:rPr>
            <a:t>Health (weight, medical history), behaviors (smoking, alcohol consumption, nutritional status</a:t>
          </a:r>
          <a:r>
            <a:rPr lang="en-US" sz="1800" dirty="0">
              <a:latin typeface="Verdana" pitchFamily="34" charset="0"/>
              <a:ea typeface="Verdana" pitchFamily="34" charset="0"/>
              <a:cs typeface="Verdana" pitchFamily="34" charset="0"/>
            </a:rPr>
            <a:t>)</a:t>
          </a:r>
        </a:p>
      </dgm:t>
    </dgm:pt>
    <dgm:pt modelId="{5ABFBAAF-5735-4B09-9C4E-5915DD5CCAAF}" type="parTrans" cxnId="{DFF45A49-92F9-41CD-B1B1-BDC81BB3FD5A}">
      <dgm:prSet/>
      <dgm:spPr/>
      <dgm:t>
        <a:bodyPr/>
        <a:lstStyle/>
        <a:p>
          <a:endParaRPr lang="en-US"/>
        </a:p>
      </dgm:t>
    </dgm:pt>
    <dgm:pt modelId="{696D86F1-ED70-4B5D-84D2-84BEDB7404FE}" type="sibTrans" cxnId="{DFF45A49-92F9-41CD-B1B1-BDC81BB3FD5A}">
      <dgm:prSet/>
      <dgm:spPr/>
      <dgm:t>
        <a:bodyPr/>
        <a:lstStyle/>
        <a:p>
          <a:endParaRPr lang="en-US"/>
        </a:p>
      </dgm:t>
    </dgm:pt>
    <dgm:pt modelId="{3DEC4D63-F642-4585-BCF5-B6C4791BA5D9}">
      <dgm:prSet phldrT="[Text]" custT="1"/>
      <dgm:spPr>
        <a:solidFill>
          <a:schemeClr val="tx2"/>
        </a:solidFill>
      </dgm:spPr>
      <dgm:t>
        <a:bodyPr/>
        <a:lstStyle/>
        <a:p>
          <a:r>
            <a:rPr lang="en-US" sz="2200" dirty="0">
              <a:latin typeface="Verdana" pitchFamily="34" charset="0"/>
              <a:ea typeface="Verdana" pitchFamily="34" charset="0"/>
              <a:cs typeface="Verdana" pitchFamily="34" charset="0"/>
            </a:rPr>
            <a:t>Environmental tobacco smoke, air pollutants, altitude, etc.</a:t>
          </a:r>
        </a:p>
      </dgm:t>
    </dgm:pt>
    <dgm:pt modelId="{566CA198-C71D-49ED-A96E-4DFE8C31EC8F}" type="parTrans" cxnId="{616AD10E-6476-4F96-91EE-6BC760800943}">
      <dgm:prSet/>
      <dgm:spPr/>
      <dgm:t>
        <a:bodyPr/>
        <a:lstStyle/>
        <a:p>
          <a:endParaRPr lang="en-US"/>
        </a:p>
      </dgm:t>
    </dgm:pt>
    <dgm:pt modelId="{BB3ED012-CC72-4583-8A53-664B9098022B}" type="sibTrans" cxnId="{616AD10E-6476-4F96-91EE-6BC760800943}">
      <dgm:prSet/>
      <dgm:spPr/>
      <dgm:t>
        <a:bodyPr/>
        <a:lstStyle/>
        <a:p>
          <a:endParaRPr lang="en-US"/>
        </a:p>
      </dgm:t>
    </dgm:pt>
    <dgm:pt modelId="{DD4A7BB0-848E-4A09-A713-32DB7A930780}">
      <dgm:prSet phldrT="[Text]" custT="1"/>
      <dgm:spPr>
        <a:solidFill>
          <a:schemeClr val="tx2"/>
        </a:solidFill>
      </dgm:spPr>
      <dgm:t>
        <a:bodyPr/>
        <a:lstStyle/>
        <a:p>
          <a:r>
            <a:rPr lang="en-US" sz="2200" dirty="0">
              <a:latin typeface="Verdana" pitchFamily="34" charset="0"/>
              <a:ea typeface="Verdana" pitchFamily="34" charset="0"/>
              <a:cs typeface="Verdana" pitchFamily="34" charset="0"/>
            </a:rPr>
            <a:t>Placenta size, villous structure, uterine blood flow, lack of nutrients</a:t>
          </a:r>
        </a:p>
      </dgm:t>
    </dgm:pt>
    <dgm:pt modelId="{142E50A5-B58D-4F34-945E-5FDAC79315D8}" type="parTrans" cxnId="{14C0E466-EFF4-4315-97C4-7E99FC373949}">
      <dgm:prSet/>
      <dgm:spPr/>
      <dgm:t>
        <a:bodyPr/>
        <a:lstStyle/>
        <a:p>
          <a:endParaRPr lang="en-US"/>
        </a:p>
      </dgm:t>
    </dgm:pt>
    <dgm:pt modelId="{8DD88E3C-372E-458D-B709-013FE6B724F7}" type="sibTrans" cxnId="{14C0E466-EFF4-4315-97C4-7E99FC373949}">
      <dgm:prSet/>
      <dgm:spPr/>
      <dgm:t>
        <a:bodyPr/>
        <a:lstStyle/>
        <a:p>
          <a:endParaRPr lang="en-US"/>
        </a:p>
      </dgm:t>
    </dgm:pt>
    <dgm:pt modelId="{DF5C48F8-9A91-498A-8DCE-82284220B6EE}" type="pres">
      <dgm:prSet presAssocID="{C12CC685-B332-48BC-9120-7D77BA5B611B}" presName="Name0" presStyleCnt="0">
        <dgm:presLayoutVars>
          <dgm:chMax val="7"/>
          <dgm:chPref val="7"/>
          <dgm:dir/>
        </dgm:presLayoutVars>
      </dgm:prSet>
      <dgm:spPr/>
      <dgm:t>
        <a:bodyPr/>
        <a:lstStyle/>
        <a:p>
          <a:endParaRPr lang="en-US"/>
        </a:p>
      </dgm:t>
    </dgm:pt>
    <dgm:pt modelId="{E33640D8-485C-4825-8BF0-AB560FB59656}" type="pres">
      <dgm:prSet presAssocID="{C12CC685-B332-48BC-9120-7D77BA5B611B}" presName="Name1" presStyleCnt="0"/>
      <dgm:spPr/>
    </dgm:pt>
    <dgm:pt modelId="{DC4F5C93-A80C-4645-AA17-BA3BED45F2B2}" type="pres">
      <dgm:prSet presAssocID="{C12CC685-B332-48BC-9120-7D77BA5B611B}" presName="cycle" presStyleCnt="0"/>
      <dgm:spPr/>
    </dgm:pt>
    <dgm:pt modelId="{E202CCEE-B00D-430F-8DC5-558C6ACF28C1}" type="pres">
      <dgm:prSet presAssocID="{C12CC685-B332-48BC-9120-7D77BA5B611B}" presName="srcNode" presStyleLbl="node1" presStyleIdx="0" presStyleCnt="3"/>
      <dgm:spPr/>
    </dgm:pt>
    <dgm:pt modelId="{BF0B7E3E-523E-4032-AE54-AB893DAEAD0C}" type="pres">
      <dgm:prSet presAssocID="{C12CC685-B332-48BC-9120-7D77BA5B611B}" presName="conn" presStyleLbl="parChTrans1D2" presStyleIdx="0" presStyleCnt="1"/>
      <dgm:spPr/>
      <dgm:t>
        <a:bodyPr/>
        <a:lstStyle/>
        <a:p>
          <a:endParaRPr lang="en-US"/>
        </a:p>
      </dgm:t>
    </dgm:pt>
    <dgm:pt modelId="{A64D775B-419A-42A3-8733-D605AD9CC4A4}" type="pres">
      <dgm:prSet presAssocID="{C12CC685-B332-48BC-9120-7D77BA5B611B}" presName="extraNode" presStyleLbl="node1" presStyleIdx="0" presStyleCnt="3"/>
      <dgm:spPr/>
    </dgm:pt>
    <dgm:pt modelId="{158C7EB9-067D-4977-889D-9F07339F62BE}" type="pres">
      <dgm:prSet presAssocID="{C12CC685-B332-48BC-9120-7D77BA5B611B}" presName="dstNode" presStyleLbl="node1" presStyleIdx="0" presStyleCnt="3"/>
      <dgm:spPr/>
    </dgm:pt>
    <dgm:pt modelId="{3AEA8105-CA5A-4A97-B210-8068B51424F8}" type="pres">
      <dgm:prSet presAssocID="{D4F80EB0-B5BC-49E5-A820-71569D3F905E}" presName="text_1" presStyleLbl="node1" presStyleIdx="0" presStyleCnt="3" custScaleY="148047">
        <dgm:presLayoutVars>
          <dgm:bulletEnabled val="1"/>
        </dgm:presLayoutVars>
      </dgm:prSet>
      <dgm:spPr/>
      <dgm:t>
        <a:bodyPr/>
        <a:lstStyle/>
        <a:p>
          <a:endParaRPr lang="en-US"/>
        </a:p>
      </dgm:t>
    </dgm:pt>
    <dgm:pt modelId="{0CBF95D0-3979-4F4C-B9F8-09BF18BCF4EF}" type="pres">
      <dgm:prSet presAssocID="{D4F80EB0-B5BC-49E5-A820-71569D3F905E}" presName="accent_1" presStyleCnt="0"/>
      <dgm:spPr/>
    </dgm:pt>
    <dgm:pt modelId="{DAC0A045-D417-4995-9CB1-6E40E6094A48}" type="pres">
      <dgm:prSet presAssocID="{D4F80EB0-B5BC-49E5-A820-71569D3F905E}" presName="accentRepeatNode" presStyleLbl="solidFgAcc1" presStyleIdx="0" presStyleCnt="3"/>
      <dgm:spPr>
        <a:blipFill rotWithShape="0">
          <a:blip xmlns:r="http://schemas.openxmlformats.org/officeDocument/2006/relationships" r:embed="rId1"/>
          <a:stretch>
            <a:fillRect/>
          </a:stretch>
        </a:blipFill>
      </dgm:spPr>
    </dgm:pt>
    <dgm:pt modelId="{B23E2E1F-99FC-4A48-A289-9E4ECF5ED046}" type="pres">
      <dgm:prSet presAssocID="{3DEC4D63-F642-4585-BCF5-B6C4791BA5D9}" presName="text_2" presStyleLbl="node1" presStyleIdx="1" presStyleCnt="3" custScaleY="150782">
        <dgm:presLayoutVars>
          <dgm:bulletEnabled val="1"/>
        </dgm:presLayoutVars>
      </dgm:prSet>
      <dgm:spPr/>
      <dgm:t>
        <a:bodyPr/>
        <a:lstStyle/>
        <a:p>
          <a:endParaRPr lang="en-US"/>
        </a:p>
      </dgm:t>
    </dgm:pt>
    <dgm:pt modelId="{37F2C462-B6B8-4311-B498-06960B8645A3}" type="pres">
      <dgm:prSet presAssocID="{3DEC4D63-F642-4585-BCF5-B6C4791BA5D9}" presName="accent_2" presStyleCnt="0"/>
      <dgm:spPr/>
    </dgm:pt>
    <dgm:pt modelId="{E8E4959D-530E-47B1-825A-9CDD2BA931C8}" type="pres">
      <dgm:prSet presAssocID="{3DEC4D63-F642-4585-BCF5-B6C4791BA5D9}" presName="accentRepeatNode" presStyleLbl="solidFgAcc1" presStyleIdx="1" presStyleCnt="3"/>
      <dgm:spPr>
        <a:blipFill rotWithShape="0">
          <a:blip xmlns:r="http://schemas.openxmlformats.org/officeDocument/2006/relationships" r:embed="rId2"/>
          <a:stretch>
            <a:fillRect/>
          </a:stretch>
        </a:blipFill>
      </dgm:spPr>
    </dgm:pt>
    <dgm:pt modelId="{09CEA376-5348-449D-9D61-2DD2C40E4CAC}" type="pres">
      <dgm:prSet presAssocID="{DD4A7BB0-848E-4A09-A713-32DB7A930780}" presName="text_3" presStyleLbl="node1" presStyleIdx="2" presStyleCnt="3" custScaleY="150781">
        <dgm:presLayoutVars>
          <dgm:bulletEnabled val="1"/>
        </dgm:presLayoutVars>
      </dgm:prSet>
      <dgm:spPr/>
      <dgm:t>
        <a:bodyPr/>
        <a:lstStyle/>
        <a:p>
          <a:endParaRPr lang="en-US"/>
        </a:p>
      </dgm:t>
    </dgm:pt>
    <dgm:pt modelId="{60E9F1C5-8284-4D86-BB5A-8288A2EB1DA8}" type="pres">
      <dgm:prSet presAssocID="{DD4A7BB0-848E-4A09-A713-32DB7A930780}" presName="accent_3" presStyleCnt="0"/>
      <dgm:spPr/>
    </dgm:pt>
    <dgm:pt modelId="{7B9A6327-9B5B-4DC0-9909-6C2DF50580C8}" type="pres">
      <dgm:prSet presAssocID="{DD4A7BB0-848E-4A09-A713-32DB7A930780}" presName="accentRepeatNode" presStyleLbl="solidFgAcc1" presStyleIdx="2" presStyleCnt="3"/>
      <dgm:spPr>
        <a:blipFill rotWithShape="0">
          <a:blip xmlns:r="http://schemas.openxmlformats.org/officeDocument/2006/relationships" r:embed="rId3"/>
          <a:stretch>
            <a:fillRect/>
          </a:stretch>
        </a:blipFill>
      </dgm:spPr>
    </dgm:pt>
  </dgm:ptLst>
  <dgm:cxnLst>
    <dgm:cxn modelId="{2F3F9C65-EF7F-4B4A-AFD3-A3D3A4067218}" type="presOf" srcId="{696D86F1-ED70-4B5D-84D2-84BEDB7404FE}" destId="{BF0B7E3E-523E-4032-AE54-AB893DAEAD0C}" srcOrd="0" destOrd="0" presId="urn:microsoft.com/office/officeart/2008/layout/VerticalCurvedList"/>
    <dgm:cxn modelId="{616AD10E-6476-4F96-91EE-6BC760800943}" srcId="{C12CC685-B332-48BC-9120-7D77BA5B611B}" destId="{3DEC4D63-F642-4585-BCF5-B6C4791BA5D9}" srcOrd="1" destOrd="0" parTransId="{566CA198-C71D-49ED-A96E-4DFE8C31EC8F}" sibTransId="{BB3ED012-CC72-4583-8A53-664B9098022B}"/>
    <dgm:cxn modelId="{412F313E-CC27-483A-9E33-E1421857ED93}" type="presOf" srcId="{DD4A7BB0-848E-4A09-A713-32DB7A930780}" destId="{09CEA376-5348-449D-9D61-2DD2C40E4CAC}" srcOrd="0" destOrd="0" presId="urn:microsoft.com/office/officeart/2008/layout/VerticalCurvedList"/>
    <dgm:cxn modelId="{DFF45A49-92F9-41CD-B1B1-BDC81BB3FD5A}" srcId="{C12CC685-B332-48BC-9120-7D77BA5B611B}" destId="{D4F80EB0-B5BC-49E5-A820-71569D3F905E}" srcOrd="0" destOrd="0" parTransId="{5ABFBAAF-5735-4B09-9C4E-5915DD5CCAAF}" sibTransId="{696D86F1-ED70-4B5D-84D2-84BEDB7404FE}"/>
    <dgm:cxn modelId="{75E725F6-681E-41FB-B187-2A132419316B}" type="presOf" srcId="{C12CC685-B332-48BC-9120-7D77BA5B611B}" destId="{DF5C48F8-9A91-498A-8DCE-82284220B6EE}" srcOrd="0" destOrd="0" presId="urn:microsoft.com/office/officeart/2008/layout/VerticalCurvedList"/>
    <dgm:cxn modelId="{14C0E466-EFF4-4315-97C4-7E99FC373949}" srcId="{C12CC685-B332-48BC-9120-7D77BA5B611B}" destId="{DD4A7BB0-848E-4A09-A713-32DB7A930780}" srcOrd="2" destOrd="0" parTransId="{142E50A5-B58D-4F34-945E-5FDAC79315D8}" sibTransId="{8DD88E3C-372E-458D-B709-013FE6B724F7}"/>
    <dgm:cxn modelId="{58CEF517-B89E-492B-BF14-EFC1CA87C05C}" type="presOf" srcId="{3DEC4D63-F642-4585-BCF5-B6C4791BA5D9}" destId="{B23E2E1F-99FC-4A48-A289-9E4ECF5ED046}" srcOrd="0" destOrd="0" presId="urn:microsoft.com/office/officeart/2008/layout/VerticalCurvedList"/>
    <dgm:cxn modelId="{90AA2572-A82C-41BD-A74D-F82A94D47DAF}" type="presOf" srcId="{D4F80EB0-B5BC-49E5-A820-71569D3F905E}" destId="{3AEA8105-CA5A-4A97-B210-8068B51424F8}" srcOrd="0" destOrd="0" presId="urn:microsoft.com/office/officeart/2008/layout/VerticalCurvedList"/>
    <dgm:cxn modelId="{FDFBC0D1-013D-4CBD-9FF7-EAE8ECF544DF}" type="presParOf" srcId="{DF5C48F8-9A91-498A-8DCE-82284220B6EE}" destId="{E33640D8-485C-4825-8BF0-AB560FB59656}" srcOrd="0" destOrd="0" presId="urn:microsoft.com/office/officeart/2008/layout/VerticalCurvedList"/>
    <dgm:cxn modelId="{03BA0B6F-B665-41E9-A061-3793C9E1E02D}" type="presParOf" srcId="{E33640D8-485C-4825-8BF0-AB560FB59656}" destId="{DC4F5C93-A80C-4645-AA17-BA3BED45F2B2}" srcOrd="0" destOrd="0" presId="urn:microsoft.com/office/officeart/2008/layout/VerticalCurvedList"/>
    <dgm:cxn modelId="{A34021DE-BAE8-4D13-9A3E-FA078141A949}" type="presParOf" srcId="{DC4F5C93-A80C-4645-AA17-BA3BED45F2B2}" destId="{E202CCEE-B00D-430F-8DC5-558C6ACF28C1}" srcOrd="0" destOrd="0" presId="urn:microsoft.com/office/officeart/2008/layout/VerticalCurvedList"/>
    <dgm:cxn modelId="{C8F71B2C-478A-4BC0-939B-9DB773CD7C8D}" type="presParOf" srcId="{DC4F5C93-A80C-4645-AA17-BA3BED45F2B2}" destId="{BF0B7E3E-523E-4032-AE54-AB893DAEAD0C}" srcOrd="1" destOrd="0" presId="urn:microsoft.com/office/officeart/2008/layout/VerticalCurvedList"/>
    <dgm:cxn modelId="{514E9A84-299F-4966-876C-331889194210}" type="presParOf" srcId="{DC4F5C93-A80C-4645-AA17-BA3BED45F2B2}" destId="{A64D775B-419A-42A3-8733-D605AD9CC4A4}" srcOrd="2" destOrd="0" presId="urn:microsoft.com/office/officeart/2008/layout/VerticalCurvedList"/>
    <dgm:cxn modelId="{9733C616-E307-462C-9B1B-CADBC51643C5}" type="presParOf" srcId="{DC4F5C93-A80C-4645-AA17-BA3BED45F2B2}" destId="{158C7EB9-067D-4977-889D-9F07339F62BE}" srcOrd="3" destOrd="0" presId="urn:microsoft.com/office/officeart/2008/layout/VerticalCurvedList"/>
    <dgm:cxn modelId="{13D4B88C-7444-4EB3-95C2-9E5F7B2D2DB8}" type="presParOf" srcId="{E33640D8-485C-4825-8BF0-AB560FB59656}" destId="{3AEA8105-CA5A-4A97-B210-8068B51424F8}" srcOrd="1" destOrd="0" presId="urn:microsoft.com/office/officeart/2008/layout/VerticalCurvedList"/>
    <dgm:cxn modelId="{8209BA0B-8B7F-4737-8108-253112AED447}" type="presParOf" srcId="{E33640D8-485C-4825-8BF0-AB560FB59656}" destId="{0CBF95D0-3979-4F4C-B9F8-09BF18BCF4EF}" srcOrd="2" destOrd="0" presId="urn:microsoft.com/office/officeart/2008/layout/VerticalCurvedList"/>
    <dgm:cxn modelId="{9CF82CD9-3792-4577-BDD6-DB74D53C5BC0}" type="presParOf" srcId="{0CBF95D0-3979-4F4C-B9F8-09BF18BCF4EF}" destId="{DAC0A045-D417-4995-9CB1-6E40E6094A48}" srcOrd="0" destOrd="0" presId="urn:microsoft.com/office/officeart/2008/layout/VerticalCurvedList"/>
    <dgm:cxn modelId="{95F89AFD-D2DF-4BB1-B886-B7A6BF69402A}" type="presParOf" srcId="{E33640D8-485C-4825-8BF0-AB560FB59656}" destId="{B23E2E1F-99FC-4A48-A289-9E4ECF5ED046}" srcOrd="3" destOrd="0" presId="urn:microsoft.com/office/officeart/2008/layout/VerticalCurvedList"/>
    <dgm:cxn modelId="{6F6DA003-8971-479D-9679-7894BA943983}" type="presParOf" srcId="{E33640D8-485C-4825-8BF0-AB560FB59656}" destId="{37F2C462-B6B8-4311-B498-06960B8645A3}" srcOrd="4" destOrd="0" presId="urn:microsoft.com/office/officeart/2008/layout/VerticalCurvedList"/>
    <dgm:cxn modelId="{BD514833-5F36-4E61-BA32-AC54EC90D5CE}" type="presParOf" srcId="{37F2C462-B6B8-4311-B498-06960B8645A3}" destId="{E8E4959D-530E-47B1-825A-9CDD2BA931C8}" srcOrd="0" destOrd="0" presId="urn:microsoft.com/office/officeart/2008/layout/VerticalCurvedList"/>
    <dgm:cxn modelId="{698A4B27-A30B-44E7-983C-90F74460F9A1}" type="presParOf" srcId="{E33640D8-485C-4825-8BF0-AB560FB59656}" destId="{09CEA376-5348-449D-9D61-2DD2C40E4CAC}" srcOrd="5" destOrd="0" presId="urn:microsoft.com/office/officeart/2008/layout/VerticalCurvedList"/>
    <dgm:cxn modelId="{4144225E-0FAC-4609-98E6-A31A05843FAE}" type="presParOf" srcId="{E33640D8-485C-4825-8BF0-AB560FB59656}" destId="{60E9F1C5-8284-4D86-BB5A-8288A2EB1DA8}" srcOrd="6" destOrd="0" presId="urn:microsoft.com/office/officeart/2008/layout/VerticalCurvedList"/>
    <dgm:cxn modelId="{AA71933B-A5E7-4E43-A240-FC488EEFB576}" type="presParOf" srcId="{60E9F1C5-8284-4D86-BB5A-8288A2EB1DA8}" destId="{7B9A6327-9B5B-4DC0-9909-6C2DF50580C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251134-F906-467A-91F9-31D9DB17E272}" type="doc">
      <dgm:prSet loTypeId="urn:microsoft.com/office/officeart/2005/8/layout/hList2#1" loCatId="relationship" qsTypeId="urn:microsoft.com/office/officeart/2005/8/quickstyle/simple1" qsCatId="simple" csTypeId="urn:microsoft.com/office/officeart/2005/8/colors/accent1_2" csCatId="accent1" phldr="1"/>
      <dgm:spPr/>
      <dgm:t>
        <a:bodyPr/>
        <a:lstStyle/>
        <a:p>
          <a:endParaRPr lang="en-US"/>
        </a:p>
      </dgm:t>
    </dgm:pt>
    <dgm:pt modelId="{06665CD9-9299-4EFC-B8B5-F5EDDF500622}">
      <dgm:prSet phldrT="[Text]"/>
      <dgm:spPr/>
      <dgm:t>
        <a:bodyPr/>
        <a:lstStyle/>
        <a:p>
          <a:r>
            <a:rPr lang="en-US" dirty="0"/>
            <a:t>Repeated Fetal Ultrasound Data</a:t>
          </a:r>
        </a:p>
      </dgm:t>
    </dgm:pt>
    <dgm:pt modelId="{756BE147-11DE-494A-B841-D891F7EB8000}" type="parTrans" cxnId="{79771035-6CFE-47E4-96C4-5952CEED6D06}">
      <dgm:prSet/>
      <dgm:spPr/>
      <dgm:t>
        <a:bodyPr/>
        <a:lstStyle/>
        <a:p>
          <a:endParaRPr lang="en-US"/>
        </a:p>
      </dgm:t>
    </dgm:pt>
    <dgm:pt modelId="{C8CC8A24-8B5E-4255-ACB3-AE4591CA306B}" type="sibTrans" cxnId="{79771035-6CFE-47E4-96C4-5952CEED6D06}">
      <dgm:prSet/>
      <dgm:spPr/>
      <dgm:t>
        <a:bodyPr/>
        <a:lstStyle/>
        <a:p>
          <a:endParaRPr lang="en-US"/>
        </a:p>
      </dgm:t>
    </dgm:pt>
    <dgm:pt modelId="{55DD5FEC-E8ED-44A7-9CEA-37BABF0309FE}">
      <dgm:prSet phldrT="[Text]"/>
      <dgm:spPr>
        <a:solidFill>
          <a:schemeClr val="tx2"/>
        </a:solidFill>
        <a:ln>
          <a:solidFill>
            <a:schemeClr val="bg2"/>
          </a:solidFill>
        </a:ln>
      </dgm:spPr>
      <dgm:t>
        <a:bodyPr/>
        <a:lstStyle/>
        <a:p>
          <a:r>
            <a:rPr lang="en-US" dirty="0"/>
            <a:t>Head Circumference (HC)</a:t>
          </a:r>
        </a:p>
      </dgm:t>
    </dgm:pt>
    <dgm:pt modelId="{E8A7A61B-6EBF-44BE-92AA-3C071E47E967}" type="parTrans" cxnId="{90D8FEDF-C4A0-432F-B2C0-B03517E58334}">
      <dgm:prSet/>
      <dgm:spPr/>
      <dgm:t>
        <a:bodyPr/>
        <a:lstStyle/>
        <a:p>
          <a:endParaRPr lang="en-US"/>
        </a:p>
      </dgm:t>
    </dgm:pt>
    <dgm:pt modelId="{3466B247-BD26-4CC2-926C-97CF1F0295FE}" type="sibTrans" cxnId="{90D8FEDF-C4A0-432F-B2C0-B03517E58334}">
      <dgm:prSet/>
      <dgm:spPr/>
      <dgm:t>
        <a:bodyPr/>
        <a:lstStyle/>
        <a:p>
          <a:endParaRPr lang="en-US"/>
        </a:p>
      </dgm:t>
    </dgm:pt>
    <dgm:pt modelId="{7321B159-2FFD-47CB-A837-5EFDEE954F97}">
      <dgm:prSet phldrT="[Text]"/>
      <dgm:spPr>
        <a:solidFill>
          <a:schemeClr val="tx2"/>
        </a:solidFill>
        <a:ln>
          <a:solidFill>
            <a:schemeClr val="bg2"/>
          </a:solidFill>
        </a:ln>
      </dgm:spPr>
      <dgm:t>
        <a:bodyPr/>
        <a:lstStyle/>
        <a:p>
          <a:r>
            <a:rPr lang="en-US" dirty="0"/>
            <a:t>Biparietal Diameter (BPD)</a:t>
          </a:r>
        </a:p>
      </dgm:t>
    </dgm:pt>
    <dgm:pt modelId="{7D0430BF-6834-4835-BB3D-238701D3F8FB}" type="parTrans" cxnId="{B1E822B2-E95E-43A9-9FEE-8C6495323B60}">
      <dgm:prSet/>
      <dgm:spPr/>
      <dgm:t>
        <a:bodyPr/>
        <a:lstStyle/>
        <a:p>
          <a:endParaRPr lang="en-US"/>
        </a:p>
      </dgm:t>
    </dgm:pt>
    <dgm:pt modelId="{22777384-911B-4AA4-AEA1-84E61FCE0EF8}" type="sibTrans" cxnId="{B1E822B2-E95E-43A9-9FEE-8C6495323B60}">
      <dgm:prSet/>
      <dgm:spPr/>
      <dgm:t>
        <a:bodyPr/>
        <a:lstStyle/>
        <a:p>
          <a:endParaRPr lang="en-US"/>
        </a:p>
      </dgm:t>
    </dgm:pt>
    <dgm:pt modelId="{ECE48323-8FA4-490A-8C59-5488E0A1EA65}">
      <dgm:prSet phldrT="[Text]"/>
      <dgm:spPr/>
      <dgm:t>
        <a:bodyPr/>
        <a:lstStyle/>
        <a:p>
          <a:r>
            <a:rPr lang="en-US" dirty="0"/>
            <a:t>Maternal Questionnaire Data</a:t>
          </a:r>
        </a:p>
      </dgm:t>
    </dgm:pt>
    <dgm:pt modelId="{BC63C6BC-9DFA-462B-9D8D-6579FEA31D32}" type="parTrans" cxnId="{1E1BEA62-BB27-4B3B-A48C-639F2B677022}">
      <dgm:prSet/>
      <dgm:spPr/>
      <dgm:t>
        <a:bodyPr/>
        <a:lstStyle/>
        <a:p>
          <a:endParaRPr lang="en-US"/>
        </a:p>
      </dgm:t>
    </dgm:pt>
    <dgm:pt modelId="{5F60DBEF-3F87-46EC-87EF-C91E8B5B5E26}" type="sibTrans" cxnId="{1E1BEA62-BB27-4B3B-A48C-639F2B677022}">
      <dgm:prSet/>
      <dgm:spPr/>
      <dgm:t>
        <a:bodyPr/>
        <a:lstStyle/>
        <a:p>
          <a:endParaRPr lang="en-US"/>
        </a:p>
      </dgm:t>
    </dgm:pt>
    <dgm:pt modelId="{E6AB04ED-7D42-4BE2-977F-CA62DCAAA437}">
      <dgm:prSet phldrT="[Text]"/>
      <dgm:spPr>
        <a:solidFill>
          <a:schemeClr val="tx2"/>
        </a:solidFill>
        <a:ln>
          <a:solidFill>
            <a:schemeClr val="bg2"/>
          </a:solidFill>
        </a:ln>
      </dgm:spPr>
      <dgm:t>
        <a:bodyPr/>
        <a:lstStyle/>
        <a:p>
          <a:r>
            <a:rPr lang="en-US" dirty="0"/>
            <a:t>Maternal </a:t>
          </a:r>
          <a:r>
            <a:rPr lang="en-US" dirty="0" smtClean="0"/>
            <a:t>age</a:t>
          </a:r>
          <a:endParaRPr lang="en-US" dirty="0"/>
        </a:p>
      </dgm:t>
    </dgm:pt>
    <dgm:pt modelId="{60631028-6E53-480F-82AE-AD45097D9B90}" type="parTrans" cxnId="{ACD7E658-B206-4EE0-9126-000A5BDCAF82}">
      <dgm:prSet/>
      <dgm:spPr/>
      <dgm:t>
        <a:bodyPr/>
        <a:lstStyle/>
        <a:p>
          <a:endParaRPr lang="en-US"/>
        </a:p>
      </dgm:t>
    </dgm:pt>
    <dgm:pt modelId="{D2C013E8-3D4E-4523-97F2-109AC026027C}" type="sibTrans" cxnId="{ACD7E658-B206-4EE0-9126-000A5BDCAF82}">
      <dgm:prSet/>
      <dgm:spPr/>
      <dgm:t>
        <a:bodyPr/>
        <a:lstStyle/>
        <a:p>
          <a:endParaRPr lang="en-US"/>
        </a:p>
      </dgm:t>
    </dgm:pt>
    <dgm:pt modelId="{F727E2E7-DD18-46C4-BD14-CE4653843541}">
      <dgm:prSet phldrT="[Text]"/>
      <dgm:spPr>
        <a:solidFill>
          <a:schemeClr val="tx2"/>
        </a:solidFill>
        <a:ln>
          <a:solidFill>
            <a:schemeClr val="bg2"/>
          </a:solidFill>
        </a:ln>
      </dgm:spPr>
      <dgm:t>
        <a:bodyPr/>
        <a:lstStyle/>
        <a:p>
          <a:r>
            <a:rPr lang="en-US" dirty="0"/>
            <a:t>Total energy intake</a:t>
          </a:r>
        </a:p>
      </dgm:t>
    </dgm:pt>
    <dgm:pt modelId="{47E2A450-54FC-444B-A907-0986D2062A0A}" type="parTrans" cxnId="{021B914A-9A12-41FF-895B-F7BFE6F3544A}">
      <dgm:prSet/>
      <dgm:spPr/>
      <dgm:t>
        <a:bodyPr/>
        <a:lstStyle/>
        <a:p>
          <a:endParaRPr lang="en-US"/>
        </a:p>
      </dgm:t>
    </dgm:pt>
    <dgm:pt modelId="{22A21634-DBD2-4623-A824-34227088F9C0}" type="sibTrans" cxnId="{021B914A-9A12-41FF-895B-F7BFE6F3544A}">
      <dgm:prSet/>
      <dgm:spPr/>
      <dgm:t>
        <a:bodyPr/>
        <a:lstStyle/>
        <a:p>
          <a:endParaRPr lang="en-US"/>
        </a:p>
      </dgm:t>
    </dgm:pt>
    <dgm:pt modelId="{DF8E0559-0CE4-41AD-B1E2-772154C484DF}">
      <dgm:prSet phldrT="[Text]"/>
      <dgm:spPr>
        <a:solidFill>
          <a:schemeClr val="tx2"/>
        </a:solidFill>
        <a:ln>
          <a:solidFill>
            <a:schemeClr val="bg2"/>
          </a:solidFill>
        </a:ln>
      </dgm:spPr>
      <dgm:t>
        <a:bodyPr/>
        <a:lstStyle/>
        <a:p>
          <a:r>
            <a:rPr lang="en-US" dirty="0"/>
            <a:t>Abdominal Circumference (AC)</a:t>
          </a:r>
        </a:p>
      </dgm:t>
    </dgm:pt>
    <dgm:pt modelId="{E1685368-926D-40FC-87AC-1E7F004AE77B}" type="parTrans" cxnId="{2E02131D-4AA1-4AD3-8C8D-158524D39C52}">
      <dgm:prSet/>
      <dgm:spPr/>
      <dgm:t>
        <a:bodyPr/>
        <a:lstStyle/>
        <a:p>
          <a:endParaRPr lang="en-US"/>
        </a:p>
      </dgm:t>
    </dgm:pt>
    <dgm:pt modelId="{B74EAEAE-23C9-4126-AF09-5C2654BED131}" type="sibTrans" cxnId="{2E02131D-4AA1-4AD3-8C8D-158524D39C52}">
      <dgm:prSet/>
      <dgm:spPr/>
      <dgm:t>
        <a:bodyPr/>
        <a:lstStyle/>
        <a:p>
          <a:endParaRPr lang="en-US"/>
        </a:p>
      </dgm:t>
    </dgm:pt>
    <dgm:pt modelId="{28C4E7A0-1520-4003-8C94-5B5D260C963C}">
      <dgm:prSet phldrT="[Text]"/>
      <dgm:spPr>
        <a:solidFill>
          <a:schemeClr val="tx2"/>
        </a:solidFill>
        <a:ln>
          <a:solidFill>
            <a:schemeClr val="bg2"/>
          </a:solidFill>
        </a:ln>
      </dgm:spPr>
      <dgm:t>
        <a:bodyPr/>
        <a:lstStyle/>
        <a:p>
          <a:r>
            <a:rPr lang="en-US" dirty="0"/>
            <a:t>Femur Length (FL)</a:t>
          </a:r>
        </a:p>
      </dgm:t>
    </dgm:pt>
    <dgm:pt modelId="{FFB2ABA8-D7C3-46F0-8D07-9B88ED2D79DC}" type="parTrans" cxnId="{772FD135-9006-4A0E-B8BC-3B0F0E5AD798}">
      <dgm:prSet/>
      <dgm:spPr/>
      <dgm:t>
        <a:bodyPr/>
        <a:lstStyle/>
        <a:p>
          <a:endParaRPr lang="en-US"/>
        </a:p>
      </dgm:t>
    </dgm:pt>
    <dgm:pt modelId="{14F39EBB-9182-41E4-BC9F-016B697B0D78}" type="sibTrans" cxnId="{772FD135-9006-4A0E-B8BC-3B0F0E5AD798}">
      <dgm:prSet/>
      <dgm:spPr/>
      <dgm:t>
        <a:bodyPr/>
        <a:lstStyle/>
        <a:p>
          <a:endParaRPr lang="en-US"/>
        </a:p>
      </dgm:t>
    </dgm:pt>
    <dgm:pt modelId="{176B6C7C-8DDD-4764-AD48-58F6244DA2AB}">
      <dgm:prSet phldrT="[Text]"/>
      <dgm:spPr>
        <a:solidFill>
          <a:schemeClr val="tx2"/>
        </a:solidFill>
        <a:ln>
          <a:solidFill>
            <a:schemeClr val="bg2"/>
          </a:solidFill>
        </a:ln>
      </dgm:spPr>
      <dgm:t>
        <a:bodyPr/>
        <a:lstStyle/>
        <a:p>
          <a:endParaRPr lang="en-US" dirty="0"/>
        </a:p>
      </dgm:t>
    </dgm:pt>
    <dgm:pt modelId="{9D9A4CC6-BFAF-4E96-B2DD-E2C76C928189}" type="parTrans" cxnId="{430D4707-8AC9-47A9-AEC5-F08EA5584B0D}">
      <dgm:prSet/>
      <dgm:spPr/>
      <dgm:t>
        <a:bodyPr/>
        <a:lstStyle/>
        <a:p>
          <a:endParaRPr lang="en-US"/>
        </a:p>
      </dgm:t>
    </dgm:pt>
    <dgm:pt modelId="{470705A6-6897-4AEA-9ACB-6000397DE836}" type="sibTrans" cxnId="{430D4707-8AC9-47A9-AEC5-F08EA5584B0D}">
      <dgm:prSet/>
      <dgm:spPr/>
      <dgm:t>
        <a:bodyPr/>
        <a:lstStyle/>
        <a:p>
          <a:endParaRPr lang="en-US"/>
        </a:p>
      </dgm:t>
    </dgm:pt>
    <dgm:pt modelId="{ED96F762-FD89-4890-BE87-309822C101BA}">
      <dgm:prSet phldrT="[Text]"/>
      <dgm:spPr>
        <a:solidFill>
          <a:schemeClr val="tx2"/>
        </a:solidFill>
        <a:ln>
          <a:solidFill>
            <a:schemeClr val="bg2"/>
          </a:solidFill>
        </a:ln>
      </dgm:spPr>
      <dgm:t>
        <a:bodyPr/>
        <a:lstStyle/>
        <a:p>
          <a:endParaRPr lang="en-US" dirty="0"/>
        </a:p>
      </dgm:t>
    </dgm:pt>
    <dgm:pt modelId="{4EE881E5-5604-4746-B9A2-12FBBC128242}" type="parTrans" cxnId="{BE1EF4F0-EBEE-48F7-BA48-7491B3E42ABD}">
      <dgm:prSet/>
      <dgm:spPr/>
      <dgm:t>
        <a:bodyPr/>
        <a:lstStyle/>
        <a:p>
          <a:endParaRPr lang="en-US"/>
        </a:p>
      </dgm:t>
    </dgm:pt>
    <dgm:pt modelId="{1E283C23-E7FE-46AE-9140-8C3BD4E85D18}" type="sibTrans" cxnId="{BE1EF4F0-EBEE-48F7-BA48-7491B3E42ABD}">
      <dgm:prSet/>
      <dgm:spPr/>
      <dgm:t>
        <a:bodyPr/>
        <a:lstStyle/>
        <a:p>
          <a:endParaRPr lang="en-US"/>
        </a:p>
      </dgm:t>
    </dgm:pt>
    <dgm:pt modelId="{D0A6FF3A-4C12-471E-92AD-82546BE2ADDF}">
      <dgm:prSet phldrT="[Text]"/>
      <dgm:spPr>
        <a:solidFill>
          <a:schemeClr val="tx2"/>
        </a:solidFill>
        <a:ln>
          <a:solidFill>
            <a:schemeClr val="bg2"/>
          </a:solidFill>
        </a:ln>
      </dgm:spPr>
      <dgm:t>
        <a:bodyPr/>
        <a:lstStyle/>
        <a:p>
          <a:endParaRPr lang="en-US" dirty="0"/>
        </a:p>
      </dgm:t>
    </dgm:pt>
    <dgm:pt modelId="{38EE068B-7C35-407C-A9EF-327346C9AD80}" type="parTrans" cxnId="{E4E50440-8240-4FEF-A133-02052754873F}">
      <dgm:prSet/>
      <dgm:spPr/>
      <dgm:t>
        <a:bodyPr/>
        <a:lstStyle/>
        <a:p>
          <a:endParaRPr lang="en-US"/>
        </a:p>
      </dgm:t>
    </dgm:pt>
    <dgm:pt modelId="{53895032-20B7-47A1-8381-6567B28EB842}" type="sibTrans" cxnId="{E4E50440-8240-4FEF-A133-02052754873F}">
      <dgm:prSet/>
      <dgm:spPr/>
      <dgm:t>
        <a:bodyPr/>
        <a:lstStyle/>
        <a:p>
          <a:endParaRPr lang="en-US"/>
        </a:p>
      </dgm:t>
    </dgm:pt>
    <dgm:pt modelId="{67631545-D0E7-47D2-8568-B4B0924A87FC}">
      <dgm:prSet phldrT="[Text]"/>
      <dgm:spPr>
        <a:solidFill>
          <a:schemeClr val="tx2"/>
        </a:solidFill>
        <a:ln>
          <a:solidFill>
            <a:schemeClr val="bg2"/>
          </a:solidFill>
        </a:ln>
      </dgm:spPr>
      <dgm:t>
        <a:bodyPr/>
        <a:lstStyle/>
        <a:p>
          <a:r>
            <a:rPr lang="en-US" dirty="0" smtClean="0"/>
            <a:t>Parity</a:t>
          </a:r>
          <a:endParaRPr lang="en-US" dirty="0"/>
        </a:p>
      </dgm:t>
    </dgm:pt>
    <dgm:pt modelId="{84B74E52-94AA-4121-8A7F-528E16DC3C3D}" type="parTrans" cxnId="{79696017-1D0C-49EE-A6F9-09F74D057084}">
      <dgm:prSet/>
      <dgm:spPr/>
      <dgm:t>
        <a:bodyPr/>
        <a:lstStyle/>
        <a:p>
          <a:endParaRPr lang="en-US"/>
        </a:p>
      </dgm:t>
    </dgm:pt>
    <dgm:pt modelId="{5DF034E5-4D62-43E5-A3B4-82D69C0B11B8}" type="sibTrans" cxnId="{79696017-1D0C-49EE-A6F9-09F74D057084}">
      <dgm:prSet/>
      <dgm:spPr/>
      <dgm:t>
        <a:bodyPr/>
        <a:lstStyle/>
        <a:p>
          <a:endParaRPr lang="en-US"/>
        </a:p>
      </dgm:t>
    </dgm:pt>
    <dgm:pt modelId="{BE509C08-74B5-461A-A342-AB3C4D0DE3AA}">
      <dgm:prSet phldrT="[Text]"/>
      <dgm:spPr>
        <a:solidFill>
          <a:schemeClr val="tx2"/>
        </a:solidFill>
        <a:ln>
          <a:solidFill>
            <a:schemeClr val="bg2"/>
          </a:solidFill>
        </a:ln>
      </dgm:spPr>
      <dgm:t>
        <a:bodyPr/>
        <a:lstStyle/>
        <a:p>
          <a:r>
            <a:rPr lang="en-US" dirty="0" smtClean="0"/>
            <a:t>Pre-pregnancy BMI</a:t>
          </a:r>
          <a:endParaRPr lang="en-US" dirty="0"/>
        </a:p>
      </dgm:t>
    </dgm:pt>
    <dgm:pt modelId="{B2C97682-25CE-4D42-8B9E-C7AA53D1C14F}" type="parTrans" cxnId="{8151B39C-E97C-4FB4-9A68-30D50F49D889}">
      <dgm:prSet/>
      <dgm:spPr/>
      <dgm:t>
        <a:bodyPr/>
        <a:lstStyle/>
        <a:p>
          <a:endParaRPr lang="en-US"/>
        </a:p>
      </dgm:t>
    </dgm:pt>
    <dgm:pt modelId="{76E869D1-C752-4E21-8490-0010DA46B646}" type="sibTrans" cxnId="{8151B39C-E97C-4FB4-9A68-30D50F49D889}">
      <dgm:prSet/>
      <dgm:spPr/>
      <dgm:t>
        <a:bodyPr/>
        <a:lstStyle/>
        <a:p>
          <a:endParaRPr lang="en-US"/>
        </a:p>
      </dgm:t>
    </dgm:pt>
    <dgm:pt modelId="{3C95D1A5-F701-42FC-8B8D-E08F7F723A58}">
      <dgm:prSet phldrT="[Text]"/>
      <dgm:spPr>
        <a:solidFill>
          <a:schemeClr val="tx2"/>
        </a:solidFill>
        <a:ln>
          <a:solidFill>
            <a:schemeClr val="bg2"/>
          </a:solidFill>
        </a:ln>
      </dgm:spPr>
      <dgm:t>
        <a:bodyPr/>
        <a:lstStyle/>
        <a:p>
          <a:r>
            <a:rPr lang="en-US" dirty="0"/>
            <a:t>Nutrition (MDQS)</a:t>
          </a:r>
        </a:p>
      </dgm:t>
    </dgm:pt>
    <dgm:pt modelId="{16C9CA1D-B00D-4B18-8355-A26DCA6F491F}" type="parTrans" cxnId="{7F1F5130-67D8-4FAB-83C7-8B620A8288B4}">
      <dgm:prSet/>
      <dgm:spPr/>
      <dgm:t>
        <a:bodyPr/>
        <a:lstStyle/>
        <a:p>
          <a:endParaRPr lang="en-US"/>
        </a:p>
      </dgm:t>
    </dgm:pt>
    <dgm:pt modelId="{B2E54C0E-2354-42BC-B18E-660F3AD399FE}" type="sibTrans" cxnId="{7F1F5130-67D8-4FAB-83C7-8B620A8288B4}">
      <dgm:prSet/>
      <dgm:spPr/>
      <dgm:t>
        <a:bodyPr/>
        <a:lstStyle/>
        <a:p>
          <a:endParaRPr lang="en-US"/>
        </a:p>
      </dgm:t>
    </dgm:pt>
    <dgm:pt modelId="{77322460-617B-4BD7-9236-1869CE2CDB40}">
      <dgm:prSet phldrT="[Text]"/>
      <dgm:spPr>
        <a:solidFill>
          <a:schemeClr val="tx2"/>
        </a:solidFill>
        <a:ln>
          <a:solidFill>
            <a:schemeClr val="bg2"/>
          </a:solidFill>
        </a:ln>
      </dgm:spPr>
      <dgm:t>
        <a:bodyPr/>
        <a:lstStyle/>
        <a:p>
          <a:r>
            <a:rPr lang="en-US" dirty="0" smtClean="0"/>
            <a:t>Education</a:t>
          </a:r>
          <a:endParaRPr lang="en-US" dirty="0"/>
        </a:p>
      </dgm:t>
    </dgm:pt>
    <dgm:pt modelId="{FB1B85DE-167B-4939-AC18-0D72DEEF59D6}" type="parTrans" cxnId="{3EE7EB3C-BB45-4E4E-BE75-6B48C5B4BFE5}">
      <dgm:prSet/>
      <dgm:spPr/>
      <dgm:t>
        <a:bodyPr/>
        <a:lstStyle/>
        <a:p>
          <a:endParaRPr lang="en-US"/>
        </a:p>
      </dgm:t>
    </dgm:pt>
    <dgm:pt modelId="{5B5F61B8-3204-45CD-8203-79D5377F135E}" type="sibTrans" cxnId="{3EE7EB3C-BB45-4E4E-BE75-6B48C5B4BFE5}">
      <dgm:prSet/>
      <dgm:spPr/>
      <dgm:t>
        <a:bodyPr/>
        <a:lstStyle/>
        <a:p>
          <a:endParaRPr lang="en-US"/>
        </a:p>
      </dgm:t>
    </dgm:pt>
    <dgm:pt modelId="{4F02F98E-2083-42D5-A7A1-09AFA4B6CBFC}">
      <dgm:prSet phldrT="[Text]"/>
      <dgm:spPr>
        <a:solidFill>
          <a:schemeClr val="tx2"/>
        </a:solidFill>
        <a:ln>
          <a:solidFill>
            <a:schemeClr val="bg2"/>
          </a:solidFill>
        </a:ln>
      </dgm:spPr>
      <dgm:t>
        <a:bodyPr/>
        <a:lstStyle/>
        <a:p>
          <a:r>
            <a:rPr lang="en-US" dirty="0"/>
            <a:t>Maternal weight gain (repeated measures)</a:t>
          </a:r>
        </a:p>
      </dgm:t>
    </dgm:pt>
    <dgm:pt modelId="{B3810CF8-0A37-412E-96E9-8C874115E400}" type="parTrans" cxnId="{716F13AB-B9B6-4F50-AA2A-622BF3A2BC4C}">
      <dgm:prSet/>
      <dgm:spPr/>
      <dgm:t>
        <a:bodyPr/>
        <a:lstStyle/>
        <a:p>
          <a:endParaRPr lang="en-US"/>
        </a:p>
      </dgm:t>
    </dgm:pt>
    <dgm:pt modelId="{43EA766D-5130-43D1-B7F2-782AD063C4F6}" type="sibTrans" cxnId="{716F13AB-B9B6-4F50-AA2A-622BF3A2BC4C}">
      <dgm:prSet/>
      <dgm:spPr/>
      <dgm:t>
        <a:bodyPr/>
        <a:lstStyle/>
        <a:p>
          <a:endParaRPr lang="en-US"/>
        </a:p>
      </dgm:t>
    </dgm:pt>
    <dgm:pt modelId="{14372048-0F6C-4C0D-AD4B-1ECBBABDB292}">
      <dgm:prSet phldrT="[Text]"/>
      <dgm:spPr>
        <a:solidFill>
          <a:schemeClr val="tx2"/>
        </a:solidFill>
        <a:ln>
          <a:solidFill>
            <a:schemeClr val="bg2"/>
          </a:solidFill>
        </a:ln>
      </dgm:spPr>
      <dgm:t>
        <a:bodyPr/>
        <a:lstStyle/>
        <a:p>
          <a:r>
            <a:rPr lang="en-US" dirty="0" smtClean="0"/>
            <a:t>Marital status</a:t>
          </a:r>
          <a:endParaRPr lang="en-US" dirty="0"/>
        </a:p>
      </dgm:t>
    </dgm:pt>
    <dgm:pt modelId="{AB15FEC1-DA3F-43C7-80D3-D1843F998092}" type="parTrans" cxnId="{F815D065-A9B7-472D-A1D6-5EE5D51CD50A}">
      <dgm:prSet/>
      <dgm:spPr/>
      <dgm:t>
        <a:bodyPr/>
        <a:lstStyle/>
        <a:p>
          <a:endParaRPr lang="en-US"/>
        </a:p>
      </dgm:t>
    </dgm:pt>
    <dgm:pt modelId="{1CD90933-F170-40FB-A7C4-1430DE83B891}" type="sibTrans" cxnId="{F815D065-A9B7-472D-A1D6-5EE5D51CD50A}">
      <dgm:prSet/>
      <dgm:spPr/>
      <dgm:t>
        <a:bodyPr/>
        <a:lstStyle/>
        <a:p>
          <a:endParaRPr lang="en-US"/>
        </a:p>
      </dgm:t>
    </dgm:pt>
    <dgm:pt modelId="{3895A303-D360-4BCB-8341-7BBF7BB08937}">
      <dgm:prSet phldrT="[Text]"/>
      <dgm:spPr>
        <a:solidFill>
          <a:schemeClr val="tx2"/>
        </a:solidFill>
        <a:ln>
          <a:solidFill>
            <a:schemeClr val="bg2"/>
          </a:solidFill>
        </a:ln>
      </dgm:spPr>
      <dgm:t>
        <a:bodyPr/>
        <a:lstStyle/>
        <a:p>
          <a:r>
            <a:rPr lang="en-US" dirty="0" smtClean="0"/>
            <a:t>Maternal height</a:t>
          </a:r>
          <a:endParaRPr lang="en-US" dirty="0"/>
        </a:p>
      </dgm:t>
    </dgm:pt>
    <dgm:pt modelId="{2C20E5B9-FA45-4D25-AEB6-12F775FCB706}" type="parTrans" cxnId="{18929E70-06D3-4F0D-87B6-1E7664401EE1}">
      <dgm:prSet/>
      <dgm:spPr/>
      <dgm:t>
        <a:bodyPr/>
        <a:lstStyle/>
        <a:p>
          <a:endParaRPr lang="en-US"/>
        </a:p>
      </dgm:t>
    </dgm:pt>
    <dgm:pt modelId="{80B8B56E-843E-4CA4-BFE2-E9D2C0934745}" type="sibTrans" cxnId="{18929E70-06D3-4F0D-87B6-1E7664401EE1}">
      <dgm:prSet/>
      <dgm:spPr/>
      <dgm:t>
        <a:bodyPr/>
        <a:lstStyle/>
        <a:p>
          <a:endParaRPr lang="en-US"/>
        </a:p>
      </dgm:t>
    </dgm:pt>
    <dgm:pt modelId="{5C3B2A6A-F07E-4795-8E97-D1D92096E929}">
      <dgm:prSet phldrT="[Text]"/>
      <dgm:spPr>
        <a:solidFill>
          <a:schemeClr val="tx2"/>
        </a:solidFill>
        <a:ln>
          <a:solidFill>
            <a:schemeClr val="bg2"/>
          </a:solidFill>
        </a:ln>
      </dgm:spPr>
      <dgm:t>
        <a:bodyPr/>
        <a:lstStyle/>
        <a:p>
          <a:r>
            <a:rPr lang="en-US" dirty="0" smtClean="0"/>
            <a:t>Baby’s sex </a:t>
          </a:r>
          <a:endParaRPr lang="en-US" dirty="0"/>
        </a:p>
      </dgm:t>
    </dgm:pt>
    <dgm:pt modelId="{C2564D18-37E3-4CA8-91D2-49B03D7D6F07}" type="parTrans" cxnId="{1B65140C-34B9-4698-9EB7-CEB636892C43}">
      <dgm:prSet/>
      <dgm:spPr/>
      <dgm:t>
        <a:bodyPr/>
        <a:lstStyle/>
        <a:p>
          <a:endParaRPr lang="en-US"/>
        </a:p>
      </dgm:t>
    </dgm:pt>
    <dgm:pt modelId="{9C8207B9-DEBC-4B81-8A60-71D455F21AED}" type="sibTrans" cxnId="{1B65140C-34B9-4698-9EB7-CEB636892C43}">
      <dgm:prSet/>
      <dgm:spPr/>
      <dgm:t>
        <a:bodyPr/>
        <a:lstStyle/>
        <a:p>
          <a:endParaRPr lang="en-US"/>
        </a:p>
      </dgm:t>
    </dgm:pt>
    <dgm:pt modelId="{A2CA2FAD-3BC4-44CE-8E26-B4235866B475}" type="pres">
      <dgm:prSet presAssocID="{61251134-F906-467A-91F9-31D9DB17E272}" presName="linearFlow" presStyleCnt="0">
        <dgm:presLayoutVars>
          <dgm:dir/>
          <dgm:animLvl val="lvl"/>
          <dgm:resizeHandles/>
        </dgm:presLayoutVars>
      </dgm:prSet>
      <dgm:spPr/>
      <dgm:t>
        <a:bodyPr/>
        <a:lstStyle/>
        <a:p>
          <a:endParaRPr lang="en-US"/>
        </a:p>
      </dgm:t>
    </dgm:pt>
    <dgm:pt modelId="{BFE83A0B-1A18-436A-9AA8-A854AF17C9FA}" type="pres">
      <dgm:prSet presAssocID="{06665CD9-9299-4EFC-B8B5-F5EDDF500622}" presName="compositeNode" presStyleCnt="0">
        <dgm:presLayoutVars>
          <dgm:bulletEnabled val="1"/>
        </dgm:presLayoutVars>
      </dgm:prSet>
      <dgm:spPr/>
    </dgm:pt>
    <dgm:pt modelId="{B862F399-90FF-42E4-8E6E-75F2DC65B827}" type="pres">
      <dgm:prSet presAssocID="{06665CD9-9299-4EFC-B8B5-F5EDDF500622}" presName="image" presStyleLbl="fgImgPlace1" presStyleIdx="0" presStyleCnt="2"/>
      <dgm:spPr>
        <a:blipFill rotWithShape="1">
          <a:blip xmlns:r="http://schemas.openxmlformats.org/officeDocument/2006/relationships" r:embed="rId1"/>
          <a:stretch>
            <a:fillRect/>
          </a:stretch>
        </a:blipFill>
      </dgm:spPr>
      <dgm:t>
        <a:bodyPr/>
        <a:lstStyle/>
        <a:p>
          <a:endParaRPr lang="en-US"/>
        </a:p>
      </dgm:t>
    </dgm:pt>
    <dgm:pt modelId="{2A5A4359-EB3B-4886-B938-47915E019CF7}" type="pres">
      <dgm:prSet presAssocID="{06665CD9-9299-4EFC-B8B5-F5EDDF500622}" presName="childNode" presStyleLbl="node1" presStyleIdx="0" presStyleCnt="2">
        <dgm:presLayoutVars>
          <dgm:bulletEnabled val="1"/>
        </dgm:presLayoutVars>
      </dgm:prSet>
      <dgm:spPr/>
      <dgm:t>
        <a:bodyPr/>
        <a:lstStyle/>
        <a:p>
          <a:endParaRPr lang="en-US"/>
        </a:p>
      </dgm:t>
    </dgm:pt>
    <dgm:pt modelId="{B8594661-1449-4A2F-8925-6DBC076DCB48}" type="pres">
      <dgm:prSet presAssocID="{06665CD9-9299-4EFC-B8B5-F5EDDF500622}" presName="parentNode" presStyleLbl="revTx" presStyleIdx="0" presStyleCnt="2">
        <dgm:presLayoutVars>
          <dgm:chMax val="0"/>
          <dgm:bulletEnabled val="1"/>
        </dgm:presLayoutVars>
      </dgm:prSet>
      <dgm:spPr/>
      <dgm:t>
        <a:bodyPr/>
        <a:lstStyle/>
        <a:p>
          <a:endParaRPr lang="en-US"/>
        </a:p>
      </dgm:t>
    </dgm:pt>
    <dgm:pt modelId="{FBBE2130-3C02-4E3E-9CC9-C083576B849A}" type="pres">
      <dgm:prSet presAssocID="{C8CC8A24-8B5E-4255-ACB3-AE4591CA306B}" presName="sibTrans" presStyleCnt="0"/>
      <dgm:spPr/>
    </dgm:pt>
    <dgm:pt modelId="{71E447BA-BA97-4A36-9FAF-A32997ACD841}" type="pres">
      <dgm:prSet presAssocID="{ECE48323-8FA4-490A-8C59-5488E0A1EA65}" presName="compositeNode" presStyleCnt="0">
        <dgm:presLayoutVars>
          <dgm:bulletEnabled val="1"/>
        </dgm:presLayoutVars>
      </dgm:prSet>
      <dgm:spPr/>
    </dgm:pt>
    <dgm:pt modelId="{DC998521-FF08-4EC9-8C0B-4FC641588529}" type="pres">
      <dgm:prSet presAssocID="{ECE48323-8FA4-490A-8C59-5488E0A1EA65}" presName="image" presStyleLbl="fgImgPlace1" presStyleIdx="1" presStyleCnt="2"/>
      <dgm:spPr>
        <a:blipFill rotWithShape="1">
          <a:blip xmlns:r="http://schemas.openxmlformats.org/officeDocument/2006/relationships" r:embed="rId2"/>
          <a:stretch>
            <a:fillRect/>
          </a:stretch>
        </a:blipFill>
      </dgm:spPr>
      <dgm:t>
        <a:bodyPr/>
        <a:lstStyle/>
        <a:p>
          <a:endParaRPr lang="en-US"/>
        </a:p>
      </dgm:t>
    </dgm:pt>
    <dgm:pt modelId="{A1589486-9ACF-4843-964A-F3AEF0B02B84}" type="pres">
      <dgm:prSet presAssocID="{ECE48323-8FA4-490A-8C59-5488E0A1EA65}" presName="childNode" presStyleLbl="node1" presStyleIdx="1" presStyleCnt="2">
        <dgm:presLayoutVars>
          <dgm:bulletEnabled val="1"/>
        </dgm:presLayoutVars>
      </dgm:prSet>
      <dgm:spPr/>
      <dgm:t>
        <a:bodyPr/>
        <a:lstStyle/>
        <a:p>
          <a:endParaRPr lang="en-US"/>
        </a:p>
      </dgm:t>
    </dgm:pt>
    <dgm:pt modelId="{59B4C403-E713-470D-BEE2-B1F406A20CEE}" type="pres">
      <dgm:prSet presAssocID="{ECE48323-8FA4-490A-8C59-5488E0A1EA65}" presName="parentNode" presStyleLbl="revTx" presStyleIdx="1" presStyleCnt="2">
        <dgm:presLayoutVars>
          <dgm:chMax val="0"/>
          <dgm:bulletEnabled val="1"/>
        </dgm:presLayoutVars>
      </dgm:prSet>
      <dgm:spPr/>
      <dgm:t>
        <a:bodyPr/>
        <a:lstStyle/>
        <a:p>
          <a:endParaRPr lang="en-US"/>
        </a:p>
      </dgm:t>
    </dgm:pt>
  </dgm:ptLst>
  <dgm:cxnLst>
    <dgm:cxn modelId="{118A3F0A-71F7-4F82-8E8A-D2425481CFEB}" type="presOf" srcId="{D0A6FF3A-4C12-471E-92AD-82546BE2ADDF}" destId="{2A5A4359-EB3B-4886-B938-47915E019CF7}" srcOrd="0" destOrd="5" presId="urn:microsoft.com/office/officeart/2005/8/layout/hList2#1"/>
    <dgm:cxn modelId="{1017B2E3-A334-421C-8C3A-F2713C465284}" type="presOf" srcId="{ED96F762-FD89-4890-BE87-309822C101BA}" destId="{2A5A4359-EB3B-4886-B938-47915E019CF7}" srcOrd="0" destOrd="3" presId="urn:microsoft.com/office/officeart/2005/8/layout/hList2#1"/>
    <dgm:cxn modelId="{18929E70-06D3-4F0D-87B6-1E7664401EE1}" srcId="{ECE48323-8FA4-490A-8C59-5488E0A1EA65}" destId="{3895A303-D360-4BCB-8341-7BBF7BB08937}" srcOrd="4" destOrd="0" parTransId="{2C20E5B9-FA45-4D25-AEB6-12F775FCB706}" sibTransId="{80B8B56E-843E-4CA4-BFE2-E9D2C0934745}"/>
    <dgm:cxn modelId="{F5308137-019B-41A9-A35D-E64CB12B37F3}" type="presOf" srcId="{3895A303-D360-4BCB-8341-7BBF7BB08937}" destId="{A1589486-9ACF-4843-964A-F3AEF0B02B84}" srcOrd="0" destOrd="4" presId="urn:microsoft.com/office/officeart/2005/8/layout/hList2#1"/>
    <dgm:cxn modelId="{56034C32-B3AC-40BA-9289-591DD212B44C}" type="presOf" srcId="{77322460-617B-4BD7-9236-1869CE2CDB40}" destId="{A1589486-9ACF-4843-964A-F3AEF0B02B84}" srcOrd="0" destOrd="2" presId="urn:microsoft.com/office/officeart/2005/8/layout/hList2#1"/>
    <dgm:cxn modelId="{ACD7E658-B206-4EE0-9126-000A5BDCAF82}" srcId="{ECE48323-8FA4-490A-8C59-5488E0A1EA65}" destId="{E6AB04ED-7D42-4BE2-977F-CA62DCAAA437}" srcOrd="0" destOrd="0" parTransId="{60631028-6E53-480F-82AE-AD45097D9B90}" sibTransId="{D2C013E8-3D4E-4523-97F2-109AC026027C}"/>
    <dgm:cxn modelId="{892823F1-1C8E-4F1A-A29B-EBBEA4EEF962}" type="presOf" srcId="{61251134-F906-467A-91F9-31D9DB17E272}" destId="{A2CA2FAD-3BC4-44CE-8E26-B4235866B475}" srcOrd="0" destOrd="0" presId="urn:microsoft.com/office/officeart/2005/8/layout/hList2#1"/>
    <dgm:cxn modelId="{CAC85706-87E7-4D1F-836C-7BCAEB3F3AF6}" type="presOf" srcId="{3C95D1A5-F701-42FC-8B8D-E08F7F723A58}" destId="{A1589486-9ACF-4843-964A-F3AEF0B02B84}" srcOrd="0" destOrd="6" presId="urn:microsoft.com/office/officeart/2005/8/layout/hList2#1"/>
    <dgm:cxn modelId="{07808CEC-34FD-4480-A569-5F3DE91D8C55}" type="presOf" srcId="{28C4E7A0-1520-4003-8C94-5B5D260C963C}" destId="{2A5A4359-EB3B-4886-B938-47915E019CF7}" srcOrd="0" destOrd="6" presId="urn:microsoft.com/office/officeart/2005/8/layout/hList2#1"/>
    <dgm:cxn modelId="{E4E50440-8240-4FEF-A133-02052754873F}" srcId="{06665CD9-9299-4EFC-B8B5-F5EDDF500622}" destId="{D0A6FF3A-4C12-471E-92AD-82546BE2ADDF}" srcOrd="5" destOrd="0" parTransId="{38EE068B-7C35-407C-A9EF-327346C9AD80}" sibTransId="{53895032-20B7-47A1-8381-6567B28EB842}"/>
    <dgm:cxn modelId="{BB04C973-FF95-46AC-BC40-8C427904454E}" type="presOf" srcId="{67631545-D0E7-47D2-8568-B4B0924A87FC}" destId="{A1589486-9ACF-4843-964A-F3AEF0B02B84}" srcOrd="0" destOrd="1" presId="urn:microsoft.com/office/officeart/2005/8/layout/hList2#1"/>
    <dgm:cxn modelId="{1809A637-8008-45A3-88D6-DFE7030A3A6A}" type="presOf" srcId="{06665CD9-9299-4EFC-B8B5-F5EDDF500622}" destId="{B8594661-1449-4A2F-8925-6DBC076DCB48}" srcOrd="0" destOrd="0" presId="urn:microsoft.com/office/officeart/2005/8/layout/hList2#1"/>
    <dgm:cxn modelId="{79771035-6CFE-47E4-96C4-5952CEED6D06}" srcId="{61251134-F906-467A-91F9-31D9DB17E272}" destId="{06665CD9-9299-4EFC-B8B5-F5EDDF500622}" srcOrd="0" destOrd="0" parTransId="{756BE147-11DE-494A-B841-D891F7EB8000}" sibTransId="{C8CC8A24-8B5E-4255-ACB3-AE4591CA306B}"/>
    <dgm:cxn modelId="{430D4707-8AC9-47A9-AEC5-F08EA5584B0D}" srcId="{06665CD9-9299-4EFC-B8B5-F5EDDF500622}" destId="{176B6C7C-8DDD-4764-AD48-58F6244DA2AB}" srcOrd="1" destOrd="0" parTransId="{9D9A4CC6-BFAF-4E96-B2DD-E2C76C928189}" sibTransId="{470705A6-6897-4AEA-9ACB-6000397DE836}"/>
    <dgm:cxn modelId="{8151B39C-E97C-4FB4-9A68-30D50F49D889}" srcId="{ECE48323-8FA4-490A-8C59-5488E0A1EA65}" destId="{BE509C08-74B5-461A-A342-AB3C4D0DE3AA}" srcOrd="5" destOrd="0" parTransId="{B2C97682-25CE-4D42-8B9E-C7AA53D1C14F}" sibTransId="{76E869D1-C752-4E21-8490-0010DA46B646}"/>
    <dgm:cxn modelId="{35CEFF47-D6A7-4C43-8F9C-5F3EC0BF723E}" type="presOf" srcId="{E6AB04ED-7D42-4BE2-977F-CA62DCAAA437}" destId="{A1589486-9ACF-4843-964A-F3AEF0B02B84}" srcOrd="0" destOrd="0" presId="urn:microsoft.com/office/officeart/2005/8/layout/hList2#1"/>
    <dgm:cxn modelId="{9544E97E-0E0F-4E44-82BC-52EE9DBB83DC}" type="presOf" srcId="{BE509C08-74B5-461A-A342-AB3C4D0DE3AA}" destId="{A1589486-9ACF-4843-964A-F3AEF0B02B84}" srcOrd="0" destOrd="5" presId="urn:microsoft.com/office/officeart/2005/8/layout/hList2#1"/>
    <dgm:cxn modelId="{B1E822B2-E95E-43A9-9FEE-8C6495323B60}" srcId="{06665CD9-9299-4EFC-B8B5-F5EDDF500622}" destId="{7321B159-2FFD-47CB-A837-5EFDEE954F97}" srcOrd="2" destOrd="0" parTransId="{7D0430BF-6834-4835-BB3D-238701D3F8FB}" sibTransId="{22777384-911B-4AA4-AEA1-84E61FCE0EF8}"/>
    <dgm:cxn modelId="{A94ABC68-FBC3-4163-A5F0-076D9A91FF32}" type="presOf" srcId="{F727E2E7-DD18-46C4-BD14-CE4653843541}" destId="{A1589486-9ACF-4843-964A-F3AEF0B02B84}" srcOrd="0" destOrd="7" presId="urn:microsoft.com/office/officeart/2005/8/layout/hList2#1"/>
    <dgm:cxn modelId="{B4B52755-8572-4C4A-BBB7-4CD193624B91}" type="presOf" srcId="{ECE48323-8FA4-490A-8C59-5488E0A1EA65}" destId="{59B4C403-E713-470D-BEE2-B1F406A20CEE}" srcOrd="0" destOrd="0" presId="urn:microsoft.com/office/officeart/2005/8/layout/hList2#1"/>
    <dgm:cxn modelId="{772FD135-9006-4A0E-B8BC-3B0F0E5AD798}" srcId="{06665CD9-9299-4EFC-B8B5-F5EDDF500622}" destId="{28C4E7A0-1520-4003-8C94-5B5D260C963C}" srcOrd="6" destOrd="0" parTransId="{FFB2ABA8-D7C3-46F0-8D07-9B88ED2D79DC}" sibTransId="{14F39EBB-9182-41E4-BC9F-016B697B0D78}"/>
    <dgm:cxn modelId="{3EE7EB3C-BB45-4E4E-BE75-6B48C5B4BFE5}" srcId="{ECE48323-8FA4-490A-8C59-5488E0A1EA65}" destId="{77322460-617B-4BD7-9236-1869CE2CDB40}" srcOrd="2" destOrd="0" parTransId="{FB1B85DE-167B-4939-AC18-0D72DEEF59D6}" sibTransId="{5B5F61B8-3204-45CD-8203-79D5377F135E}"/>
    <dgm:cxn modelId="{2E02131D-4AA1-4AD3-8C8D-158524D39C52}" srcId="{06665CD9-9299-4EFC-B8B5-F5EDDF500622}" destId="{DF8E0559-0CE4-41AD-B1E2-772154C484DF}" srcOrd="4" destOrd="0" parTransId="{E1685368-926D-40FC-87AC-1E7F004AE77B}" sibTransId="{B74EAEAE-23C9-4126-AF09-5C2654BED131}"/>
    <dgm:cxn modelId="{AC0850A4-18E3-4868-87D4-DC1C3D409A50}" type="presOf" srcId="{DF8E0559-0CE4-41AD-B1E2-772154C484DF}" destId="{2A5A4359-EB3B-4886-B938-47915E019CF7}" srcOrd="0" destOrd="4" presId="urn:microsoft.com/office/officeart/2005/8/layout/hList2#1"/>
    <dgm:cxn modelId="{1B65140C-34B9-4698-9EB7-CEB636892C43}" srcId="{ECE48323-8FA4-490A-8C59-5488E0A1EA65}" destId="{5C3B2A6A-F07E-4795-8E97-D1D92096E929}" srcOrd="9" destOrd="0" parTransId="{C2564D18-37E3-4CA8-91D2-49B03D7D6F07}" sibTransId="{9C8207B9-DEBC-4B81-8A60-71D455F21AED}"/>
    <dgm:cxn modelId="{55011565-D22A-478D-B976-9BB6D1FAB2B9}" type="presOf" srcId="{176B6C7C-8DDD-4764-AD48-58F6244DA2AB}" destId="{2A5A4359-EB3B-4886-B938-47915E019CF7}" srcOrd="0" destOrd="1" presId="urn:microsoft.com/office/officeart/2005/8/layout/hList2#1"/>
    <dgm:cxn modelId="{FBBC91C8-59EA-4ACC-95D5-7050D3607F23}" type="presOf" srcId="{7321B159-2FFD-47CB-A837-5EFDEE954F97}" destId="{2A5A4359-EB3B-4886-B938-47915E019CF7}" srcOrd="0" destOrd="2" presId="urn:microsoft.com/office/officeart/2005/8/layout/hList2#1"/>
    <dgm:cxn modelId="{021B914A-9A12-41FF-895B-F7BFE6F3544A}" srcId="{ECE48323-8FA4-490A-8C59-5488E0A1EA65}" destId="{F727E2E7-DD18-46C4-BD14-CE4653843541}" srcOrd="7" destOrd="0" parTransId="{47E2A450-54FC-444B-A907-0986D2062A0A}" sibTransId="{22A21634-DBD2-4623-A824-34227088F9C0}"/>
    <dgm:cxn modelId="{BE1EF4F0-EBEE-48F7-BA48-7491B3E42ABD}" srcId="{06665CD9-9299-4EFC-B8B5-F5EDDF500622}" destId="{ED96F762-FD89-4890-BE87-309822C101BA}" srcOrd="3" destOrd="0" parTransId="{4EE881E5-5604-4746-B9A2-12FBBC128242}" sibTransId="{1E283C23-E7FE-46AE-9140-8C3BD4E85D18}"/>
    <dgm:cxn modelId="{1052696C-6756-40A2-A902-F0452324A4F7}" type="presOf" srcId="{14372048-0F6C-4C0D-AD4B-1ECBBABDB292}" destId="{A1589486-9ACF-4843-964A-F3AEF0B02B84}" srcOrd="0" destOrd="3" presId="urn:microsoft.com/office/officeart/2005/8/layout/hList2#1"/>
    <dgm:cxn modelId="{FF4EC728-A016-4955-AB4E-B7A41AFF29E0}" type="presOf" srcId="{55DD5FEC-E8ED-44A7-9CEA-37BABF0309FE}" destId="{2A5A4359-EB3B-4886-B938-47915E019CF7}" srcOrd="0" destOrd="0" presId="urn:microsoft.com/office/officeart/2005/8/layout/hList2#1"/>
    <dgm:cxn modelId="{90D8FEDF-C4A0-432F-B2C0-B03517E58334}" srcId="{06665CD9-9299-4EFC-B8B5-F5EDDF500622}" destId="{55DD5FEC-E8ED-44A7-9CEA-37BABF0309FE}" srcOrd="0" destOrd="0" parTransId="{E8A7A61B-6EBF-44BE-92AA-3C071E47E967}" sibTransId="{3466B247-BD26-4CC2-926C-97CF1F0295FE}"/>
    <dgm:cxn modelId="{1E1BEA62-BB27-4B3B-A48C-639F2B677022}" srcId="{61251134-F906-467A-91F9-31D9DB17E272}" destId="{ECE48323-8FA4-490A-8C59-5488E0A1EA65}" srcOrd="1" destOrd="0" parTransId="{BC63C6BC-9DFA-462B-9D8D-6579FEA31D32}" sibTransId="{5F60DBEF-3F87-46EC-87EF-C91E8B5B5E26}"/>
    <dgm:cxn modelId="{D674D3E6-F817-4E1D-AF8E-0F511908B884}" type="presOf" srcId="{4F02F98E-2083-42D5-A7A1-09AFA4B6CBFC}" destId="{A1589486-9ACF-4843-964A-F3AEF0B02B84}" srcOrd="0" destOrd="8" presId="urn:microsoft.com/office/officeart/2005/8/layout/hList2#1"/>
    <dgm:cxn modelId="{79696017-1D0C-49EE-A6F9-09F74D057084}" srcId="{ECE48323-8FA4-490A-8C59-5488E0A1EA65}" destId="{67631545-D0E7-47D2-8568-B4B0924A87FC}" srcOrd="1" destOrd="0" parTransId="{84B74E52-94AA-4121-8A7F-528E16DC3C3D}" sibTransId="{5DF034E5-4D62-43E5-A3B4-82D69C0B11B8}"/>
    <dgm:cxn modelId="{7F1F5130-67D8-4FAB-83C7-8B620A8288B4}" srcId="{ECE48323-8FA4-490A-8C59-5488E0A1EA65}" destId="{3C95D1A5-F701-42FC-8B8D-E08F7F723A58}" srcOrd="6" destOrd="0" parTransId="{16C9CA1D-B00D-4B18-8355-A26DCA6F491F}" sibTransId="{B2E54C0E-2354-42BC-B18E-660F3AD399FE}"/>
    <dgm:cxn modelId="{F815D065-A9B7-472D-A1D6-5EE5D51CD50A}" srcId="{ECE48323-8FA4-490A-8C59-5488E0A1EA65}" destId="{14372048-0F6C-4C0D-AD4B-1ECBBABDB292}" srcOrd="3" destOrd="0" parTransId="{AB15FEC1-DA3F-43C7-80D3-D1843F998092}" sibTransId="{1CD90933-F170-40FB-A7C4-1430DE83B891}"/>
    <dgm:cxn modelId="{716F13AB-B9B6-4F50-AA2A-622BF3A2BC4C}" srcId="{ECE48323-8FA4-490A-8C59-5488E0A1EA65}" destId="{4F02F98E-2083-42D5-A7A1-09AFA4B6CBFC}" srcOrd="8" destOrd="0" parTransId="{B3810CF8-0A37-412E-96E9-8C874115E400}" sibTransId="{43EA766D-5130-43D1-B7F2-782AD063C4F6}"/>
    <dgm:cxn modelId="{82930AB1-E7AA-46E3-8763-B4401FD9AD2D}" type="presOf" srcId="{5C3B2A6A-F07E-4795-8E97-D1D92096E929}" destId="{A1589486-9ACF-4843-964A-F3AEF0B02B84}" srcOrd="0" destOrd="9" presId="urn:microsoft.com/office/officeart/2005/8/layout/hList2#1"/>
    <dgm:cxn modelId="{ABEBE8F5-9C4C-4422-9DB1-9E149E9535FD}" type="presParOf" srcId="{A2CA2FAD-3BC4-44CE-8E26-B4235866B475}" destId="{BFE83A0B-1A18-436A-9AA8-A854AF17C9FA}" srcOrd="0" destOrd="0" presId="urn:microsoft.com/office/officeart/2005/8/layout/hList2#1"/>
    <dgm:cxn modelId="{EACEFFE2-614F-4A93-8CF1-2456A3394607}" type="presParOf" srcId="{BFE83A0B-1A18-436A-9AA8-A854AF17C9FA}" destId="{B862F399-90FF-42E4-8E6E-75F2DC65B827}" srcOrd="0" destOrd="0" presId="urn:microsoft.com/office/officeart/2005/8/layout/hList2#1"/>
    <dgm:cxn modelId="{C12ECD9B-2813-4882-9816-58018662BF47}" type="presParOf" srcId="{BFE83A0B-1A18-436A-9AA8-A854AF17C9FA}" destId="{2A5A4359-EB3B-4886-B938-47915E019CF7}" srcOrd="1" destOrd="0" presId="urn:microsoft.com/office/officeart/2005/8/layout/hList2#1"/>
    <dgm:cxn modelId="{6FF7B1E8-50FE-4847-BC17-6A98F6A20667}" type="presParOf" srcId="{BFE83A0B-1A18-436A-9AA8-A854AF17C9FA}" destId="{B8594661-1449-4A2F-8925-6DBC076DCB48}" srcOrd="2" destOrd="0" presId="urn:microsoft.com/office/officeart/2005/8/layout/hList2#1"/>
    <dgm:cxn modelId="{A79EF702-43F7-4BEC-8937-39A102213A29}" type="presParOf" srcId="{A2CA2FAD-3BC4-44CE-8E26-B4235866B475}" destId="{FBBE2130-3C02-4E3E-9CC9-C083576B849A}" srcOrd="1" destOrd="0" presId="urn:microsoft.com/office/officeart/2005/8/layout/hList2#1"/>
    <dgm:cxn modelId="{10FF07DF-A3AE-4280-B7D7-FE82819CE7B1}" type="presParOf" srcId="{A2CA2FAD-3BC4-44CE-8E26-B4235866B475}" destId="{71E447BA-BA97-4A36-9FAF-A32997ACD841}" srcOrd="2" destOrd="0" presId="urn:microsoft.com/office/officeart/2005/8/layout/hList2#1"/>
    <dgm:cxn modelId="{ED127D99-9653-4D45-B60A-6DAB01261DDD}" type="presParOf" srcId="{71E447BA-BA97-4A36-9FAF-A32997ACD841}" destId="{DC998521-FF08-4EC9-8C0B-4FC641588529}" srcOrd="0" destOrd="0" presId="urn:microsoft.com/office/officeart/2005/8/layout/hList2#1"/>
    <dgm:cxn modelId="{3E9696EA-DEB2-4524-A3F8-C60AAF47EB4E}" type="presParOf" srcId="{71E447BA-BA97-4A36-9FAF-A32997ACD841}" destId="{A1589486-9ACF-4843-964A-F3AEF0B02B84}" srcOrd="1" destOrd="0" presId="urn:microsoft.com/office/officeart/2005/8/layout/hList2#1"/>
    <dgm:cxn modelId="{E4018326-7077-48E3-9E9F-9A3268A52C3E}" type="presParOf" srcId="{71E447BA-BA97-4A36-9FAF-A32997ACD841}" destId="{59B4C403-E713-470D-BEE2-B1F406A20CEE}" srcOrd="2" destOrd="0" presId="urn:microsoft.com/office/officeart/2005/8/layout/h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B7E3E-523E-4032-AE54-AB893DAEAD0C}">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EA8105-CA5A-4A97-B210-8068B51424F8}">
      <dsp:nvSpPr>
        <dsp:cNvPr id="0" name=""/>
        <dsp:cNvSpPr/>
      </dsp:nvSpPr>
      <dsp:spPr>
        <a:xfrm>
          <a:off x="564979" y="211136"/>
          <a:ext cx="5475833" cy="1203326"/>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5880" rIns="55880" bIns="55880" numCol="1" spcCol="1270" anchor="ctr" anchorCtr="0">
          <a:noAutofit/>
        </a:bodyPr>
        <a:lstStyle/>
        <a:p>
          <a:pPr lvl="0" algn="l" defTabSz="977900">
            <a:lnSpc>
              <a:spcPct val="90000"/>
            </a:lnSpc>
            <a:spcBef>
              <a:spcPct val="0"/>
            </a:spcBef>
            <a:spcAft>
              <a:spcPct val="35000"/>
            </a:spcAft>
          </a:pPr>
          <a:r>
            <a:rPr lang="en-US" sz="2200" kern="1200" dirty="0">
              <a:latin typeface="Verdana" pitchFamily="34" charset="0"/>
              <a:ea typeface="Verdana" pitchFamily="34" charset="0"/>
              <a:cs typeface="Verdana" pitchFamily="34" charset="0"/>
            </a:rPr>
            <a:t>Health (weight, medical history), behaviors (smoking, alcohol consumption, nutritional status</a:t>
          </a:r>
          <a:r>
            <a:rPr lang="en-US" sz="1800" kern="1200" dirty="0">
              <a:latin typeface="Verdana" pitchFamily="34" charset="0"/>
              <a:ea typeface="Verdana" pitchFamily="34" charset="0"/>
              <a:cs typeface="Verdana" pitchFamily="34" charset="0"/>
            </a:rPr>
            <a:t>)</a:t>
          </a:r>
        </a:p>
      </dsp:txBody>
      <dsp:txXfrm>
        <a:off x="564979" y="211136"/>
        <a:ext cx="5475833" cy="1203326"/>
      </dsp:txXfrm>
    </dsp:sp>
    <dsp:sp modelId="{DAC0A045-D417-4995-9CB1-6E40E6094A48}">
      <dsp:nvSpPr>
        <dsp:cNvPr id="0" name=""/>
        <dsp:cNvSpPr/>
      </dsp:nvSpPr>
      <dsp:spPr>
        <a:xfrm>
          <a:off x="56979" y="304800"/>
          <a:ext cx="1016000" cy="1016000"/>
        </a:xfrm>
        <a:prstGeom prst="ellipse">
          <a:avLst/>
        </a:prstGeom>
        <a:blipFill rotWithShape="0">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E2E1F-99FC-4A48-A289-9E4ECF5ED046}">
      <dsp:nvSpPr>
        <dsp:cNvPr id="0" name=""/>
        <dsp:cNvSpPr/>
      </dsp:nvSpPr>
      <dsp:spPr>
        <a:xfrm>
          <a:off x="860432" y="1419221"/>
          <a:ext cx="5180380" cy="1225556"/>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5880" rIns="55880" bIns="55880" numCol="1" spcCol="1270" anchor="ctr" anchorCtr="0">
          <a:noAutofit/>
        </a:bodyPr>
        <a:lstStyle/>
        <a:p>
          <a:pPr lvl="0" algn="l" defTabSz="977900">
            <a:lnSpc>
              <a:spcPct val="90000"/>
            </a:lnSpc>
            <a:spcBef>
              <a:spcPct val="0"/>
            </a:spcBef>
            <a:spcAft>
              <a:spcPct val="35000"/>
            </a:spcAft>
          </a:pPr>
          <a:r>
            <a:rPr lang="en-US" sz="2200" kern="1200" dirty="0">
              <a:latin typeface="Verdana" pitchFamily="34" charset="0"/>
              <a:ea typeface="Verdana" pitchFamily="34" charset="0"/>
              <a:cs typeface="Verdana" pitchFamily="34" charset="0"/>
            </a:rPr>
            <a:t>Environmental tobacco smoke, air pollutants, altitude, etc.</a:t>
          </a:r>
        </a:p>
      </dsp:txBody>
      <dsp:txXfrm>
        <a:off x="860432" y="1419221"/>
        <a:ext cx="5180380" cy="1225556"/>
      </dsp:txXfrm>
    </dsp:sp>
    <dsp:sp modelId="{E8E4959D-530E-47B1-825A-9CDD2BA931C8}">
      <dsp:nvSpPr>
        <dsp:cNvPr id="0" name=""/>
        <dsp:cNvSpPr/>
      </dsp:nvSpPr>
      <dsp:spPr>
        <a:xfrm>
          <a:off x="352432" y="1523999"/>
          <a:ext cx="1016000" cy="1016000"/>
        </a:xfrm>
        <a:prstGeom prst="ellipse">
          <a:avLst/>
        </a:prstGeom>
        <a:blipFill rotWithShape="0">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CEA376-5348-449D-9D61-2DD2C40E4CAC}">
      <dsp:nvSpPr>
        <dsp:cNvPr id="0" name=""/>
        <dsp:cNvSpPr/>
      </dsp:nvSpPr>
      <dsp:spPr>
        <a:xfrm>
          <a:off x="564979" y="2638426"/>
          <a:ext cx="5475833" cy="1225547"/>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5880" rIns="55880" bIns="55880" numCol="1" spcCol="1270" anchor="ctr" anchorCtr="0">
          <a:noAutofit/>
        </a:bodyPr>
        <a:lstStyle/>
        <a:p>
          <a:pPr lvl="0" algn="l" defTabSz="977900">
            <a:lnSpc>
              <a:spcPct val="90000"/>
            </a:lnSpc>
            <a:spcBef>
              <a:spcPct val="0"/>
            </a:spcBef>
            <a:spcAft>
              <a:spcPct val="35000"/>
            </a:spcAft>
          </a:pPr>
          <a:r>
            <a:rPr lang="en-US" sz="2200" kern="1200" dirty="0">
              <a:latin typeface="Verdana" pitchFamily="34" charset="0"/>
              <a:ea typeface="Verdana" pitchFamily="34" charset="0"/>
              <a:cs typeface="Verdana" pitchFamily="34" charset="0"/>
            </a:rPr>
            <a:t>Placenta size, villous structure, uterine blood flow, lack of nutrients</a:t>
          </a:r>
        </a:p>
      </dsp:txBody>
      <dsp:txXfrm>
        <a:off x="564979" y="2638426"/>
        <a:ext cx="5475833" cy="1225547"/>
      </dsp:txXfrm>
    </dsp:sp>
    <dsp:sp modelId="{7B9A6327-9B5B-4DC0-9909-6C2DF50580C8}">
      <dsp:nvSpPr>
        <dsp:cNvPr id="0" name=""/>
        <dsp:cNvSpPr/>
      </dsp:nvSpPr>
      <dsp:spPr>
        <a:xfrm>
          <a:off x="56979" y="2743200"/>
          <a:ext cx="1016000" cy="1016000"/>
        </a:xfrm>
        <a:prstGeom prst="ellipse">
          <a:avLst/>
        </a:prstGeom>
        <a:blipFill rotWithShape="0">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94661-1449-4A2F-8925-6DBC076DCB48}">
      <dsp:nvSpPr>
        <dsp:cNvPr id="0" name=""/>
        <dsp:cNvSpPr/>
      </dsp:nvSpPr>
      <dsp:spPr>
        <a:xfrm rot="16200000">
          <a:off x="-2169911" y="3244498"/>
          <a:ext cx="4933188" cy="513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3091" bIns="0" numCol="1" spcCol="1270" anchor="t" anchorCtr="0">
          <a:noAutofit/>
        </a:bodyPr>
        <a:lstStyle/>
        <a:p>
          <a:pPr lvl="0" algn="r" defTabSz="1200150">
            <a:lnSpc>
              <a:spcPct val="90000"/>
            </a:lnSpc>
            <a:spcBef>
              <a:spcPct val="0"/>
            </a:spcBef>
            <a:spcAft>
              <a:spcPct val="35000"/>
            </a:spcAft>
          </a:pPr>
          <a:r>
            <a:rPr lang="en-US" sz="2700" kern="1200" dirty="0"/>
            <a:t>Repeated Fetal Ultrasound Data</a:t>
          </a:r>
        </a:p>
      </dsp:txBody>
      <dsp:txXfrm>
        <a:off x="-2169911" y="3244498"/>
        <a:ext cx="4933188" cy="513740"/>
      </dsp:txXfrm>
    </dsp:sp>
    <dsp:sp modelId="{2A5A4359-EB3B-4886-B938-47915E019CF7}">
      <dsp:nvSpPr>
        <dsp:cNvPr id="0" name=""/>
        <dsp:cNvSpPr/>
      </dsp:nvSpPr>
      <dsp:spPr>
        <a:xfrm>
          <a:off x="553552" y="1034774"/>
          <a:ext cx="2560340" cy="4933188"/>
        </a:xfrm>
        <a:prstGeom prst="rect">
          <a:avLst/>
        </a:prstGeom>
        <a:solidFill>
          <a:schemeClr val="tx2"/>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453091" rIns="184912" bIns="184912" numCol="1" spcCol="1270" anchor="t" anchorCtr="0">
          <a:noAutofit/>
        </a:bodyPr>
        <a:lstStyle/>
        <a:p>
          <a:pPr marL="228600" lvl="1" indent="-228600" algn="l" defTabSz="889000">
            <a:lnSpc>
              <a:spcPct val="90000"/>
            </a:lnSpc>
            <a:spcBef>
              <a:spcPct val="0"/>
            </a:spcBef>
            <a:spcAft>
              <a:spcPct val="15000"/>
            </a:spcAft>
            <a:buChar char="••"/>
          </a:pPr>
          <a:r>
            <a:rPr lang="en-US" sz="2000" kern="1200" dirty="0"/>
            <a:t>Head Circumference (HC)</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Biparietal Diameter (BPD)</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Abdominal Circumference (AC)</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Femur Length (FL)</a:t>
          </a:r>
        </a:p>
      </dsp:txBody>
      <dsp:txXfrm>
        <a:off x="553552" y="1034774"/>
        <a:ext cx="2560340" cy="4933188"/>
      </dsp:txXfrm>
    </dsp:sp>
    <dsp:sp modelId="{B862F399-90FF-42E4-8E6E-75F2DC65B827}">
      <dsp:nvSpPr>
        <dsp:cNvPr id="0" name=""/>
        <dsp:cNvSpPr/>
      </dsp:nvSpPr>
      <dsp:spPr>
        <a:xfrm>
          <a:off x="39812" y="356637"/>
          <a:ext cx="1027481" cy="1027481"/>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B4C403-E713-470D-BEE2-B1F406A20CEE}">
      <dsp:nvSpPr>
        <dsp:cNvPr id="0" name=""/>
        <dsp:cNvSpPr/>
      </dsp:nvSpPr>
      <dsp:spPr>
        <a:xfrm rot="16200000">
          <a:off x="1534382" y="3244498"/>
          <a:ext cx="4933188" cy="513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3091" bIns="0" numCol="1" spcCol="1270" anchor="t" anchorCtr="0">
          <a:noAutofit/>
        </a:bodyPr>
        <a:lstStyle/>
        <a:p>
          <a:pPr lvl="0" algn="r" defTabSz="1200150">
            <a:lnSpc>
              <a:spcPct val="90000"/>
            </a:lnSpc>
            <a:spcBef>
              <a:spcPct val="0"/>
            </a:spcBef>
            <a:spcAft>
              <a:spcPct val="35000"/>
            </a:spcAft>
          </a:pPr>
          <a:r>
            <a:rPr lang="en-US" sz="2700" kern="1200" dirty="0"/>
            <a:t>Maternal Questionnaire Data</a:t>
          </a:r>
        </a:p>
      </dsp:txBody>
      <dsp:txXfrm>
        <a:off x="1534382" y="3244498"/>
        <a:ext cx="4933188" cy="513740"/>
      </dsp:txXfrm>
    </dsp:sp>
    <dsp:sp modelId="{A1589486-9ACF-4843-964A-F3AEF0B02B84}">
      <dsp:nvSpPr>
        <dsp:cNvPr id="0" name=""/>
        <dsp:cNvSpPr/>
      </dsp:nvSpPr>
      <dsp:spPr>
        <a:xfrm>
          <a:off x="4257846" y="1034774"/>
          <a:ext cx="2560340" cy="4933188"/>
        </a:xfrm>
        <a:prstGeom prst="rect">
          <a:avLst/>
        </a:prstGeom>
        <a:solidFill>
          <a:schemeClr val="tx2"/>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453091" rIns="184912" bIns="184912"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Maternal </a:t>
          </a:r>
          <a:r>
            <a:rPr lang="en-US" sz="2000" kern="1200" dirty="0" smtClean="0"/>
            <a:t>age</a:t>
          </a:r>
          <a:endParaRPr lang="en-US" sz="2000" kern="1200" dirty="0"/>
        </a:p>
        <a:p>
          <a:pPr marL="228600" lvl="1" indent="-228600" algn="l" defTabSz="889000">
            <a:lnSpc>
              <a:spcPct val="90000"/>
            </a:lnSpc>
            <a:spcBef>
              <a:spcPct val="0"/>
            </a:spcBef>
            <a:spcAft>
              <a:spcPct val="15000"/>
            </a:spcAft>
            <a:buChar char="••"/>
          </a:pPr>
          <a:r>
            <a:rPr lang="en-US" sz="2000" kern="1200" dirty="0" smtClean="0"/>
            <a:t>Parity</a:t>
          </a:r>
          <a:endParaRPr lang="en-US" sz="2000" kern="1200" dirty="0"/>
        </a:p>
        <a:p>
          <a:pPr marL="228600" lvl="1" indent="-228600" algn="l" defTabSz="889000">
            <a:lnSpc>
              <a:spcPct val="90000"/>
            </a:lnSpc>
            <a:spcBef>
              <a:spcPct val="0"/>
            </a:spcBef>
            <a:spcAft>
              <a:spcPct val="15000"/>
            </a:spcAft>
            <a:buChar char="••"/>
          </a:pPr>
          <a:r>
            <a:rPr lang="en-US" sz="2000" kern="1200" dirty="0" smtClean="0"/>
            <a:t>Education</a:t>
          </a:r>
          <a:endParaRPr lang="en-US" sz="2000" kern="1200" dirty="0"/>
        </a:p>
        <a:p>
          <a:pPr marL="228600" lvl="1" indent="-228600" algn="l" defTabSz="889000">
            <a:lnSpc>
              <a:spcPct val="90000"/>
            </a:lnSpc>
            <a:spcBef>
              <a:spcPct val="0"/>
            </a:spcBef>
            <a:spcAft>
              <a:spcPct val="15000"/>
            </a:spcAft>
            <a:buChar char="••"/>
          </a:pPr>
          <a:r>
            <a:rPr lang="en-US" sz="2000" kern="1200" dirty="0" smtClean="0"/>
            <a:t>Marital status</a:t>
          </a:r>
          <a:endParaRPr lang="en-US" sz="2000" kern="1200" dirty="0"/>
        </a:p>
        <a:p>
          <a:pPr marL="228600" lvl="1" indent="-228600" algn="l" defTabSz="889000">
            <a:lnSpc>
              <a:spcPct val="90000"/>
            </a:lnSpc>
            <a:spcBef>
              <a:spcPct val="0"/>
            </a:spcBef>
            <a:spcAft>
              <a:spcPct val="15000"/>
            </a:spcAft>
            <a:buChar char="••"/>
          </a:pPr>
          <a:r>
            <a:rPr lang="en-US" sz="2000" kern="1200" dirty="0" smtClean="0"/>
            <a:t>Maternal height</a:t>
          </a:r>
          <a:endParaRPr lang="en-US" sz="2000" kern="1200" dirty="0"/>
        </a:p>
        <a:p>
          <a:pPr marL="228600" lvl="1" indent="-228600" algn="l" defTabSz="889000">
            <a:lnSpc>
              <a:spcPct val="90000"/>
            </a:lnSpc>
            <a:spcBef>
              <a:spcPct val="0"/>
            </a:spcBef>
            <a:spcAft>
              <a:spcPct val="15000"/>
            </a:spcAft>
            <a:buChar char="••"/>
          </a:pPr>
          <a:r>
            <a:rPr lang="en-US" sz="2000" kern="1200" dirty="0" smtClean="0"/>
            <a:t>Pre-pregnancy BMI</a:t>
          </a:r>
          <a:endParaRPr lang="en-US" sz="2000" kern="1200" dirty="0"/>
        </a:p>
        <a:p>
          <a:pPr marL="228600" lvl="1" indent="-228600" algn="l" defTabSz="889000">
            <a:lnSpc>
              <a:spcPct val="90000"/>
            </a:lnSpc>
            <a:spcBef>
              <a:spcPct val="0"/>
            </a:spcBef>
            <a:spcAft>
              <a:spcPct val="15000"/>
            </a:spcAft>
            <a:buChar char="••"/>
          </a:pPr>
          <a:r>
            <a:rPr lang="en-US" sz="2000" kern="1200" dirty="0"/>
            <a:t>Nutrition (MDQS)</a:t>
          </a:r>
        </a:p>
        <a:p>
          <a:pPr marL="228600" lvl="1" indent="-228600" algn="l" defTabSz="889000">
            <a:lnSpc>
              <a:spcPct val="90000"/>
            </a:lnSpc>
            <a:spcBef>
              <a:spcPct val="0"/>
            </a:spcBef>
            <a:spcAft>
              <a:spcPct val="15000"/>
            </a:spcAft>
            <a:buChar char="••"/>
          </a:pPr>
          <a:r>
            <a:rPr lang="en-US" sz="2000" kern="1200" dirty="0"/>
            <a:t>Total energy intake</a:t>
          </a:r>
        </a:p>
        <a:p>
          <a:pPr marL="228600" lvl="1" indent="-228600" algn="l" defTabSz="889000">
            <a:lnSpc>
              <a:spcPct val="90000"/>
            </a:lnSpc>
            <a:spcBef>
              <a:spcPct val="0"/>
            </a:spcBef>
            <a:spcAft>
              <a:spcPct val="15000"/>
            </a:spcAft>
            <a:buChar char="••"/>
          </a:pPr>
          <a:r>
            <a:rPr lang="en-US" sz="2000" kern="1200" dirty="0"/>
            <a:t>Maternal weight gain (repeated measures)</a:t>
          </a:r>
        </a:p>
        <a:p>
          <a:pPr marL="228600" lvl="1" indent="-228600" algn="l" defTabSz="889000">
            <a:lnSpc>
              <a:spcPct val="90000"/>
            </a:lnSpc>
            <a:spcBef>
              <a:spcPct val="0"/>
            </a:spcBef>
            <a:spcAft>
              <a:spcPct val="15000"/>
            </a:spcAft>
            <a:buChar char="••"/>
          </a:pPr>
          <a:r>
            <a:rPr lang="en-US" sz="2000" kern="1200" dirty="0" smtClean="0"/>
            <a:t>Baby’s sex </a:t>
          </a:r>
          <a:endParaRPr lang="en-US" sz="2000" kern="1200" dirty="0"/>
        </a:p>
      </dsp:txBody>
      <dsp:txXfrm>
        <a:off x="4257846" y="1034774"/>
        <a:ext cx="2560340" cy="4933188"/>
      </dsp:txXfrm>
    </dsp:sp>
    <dsp:sp modelId="{DC998521-FF08-4EC9-8C0B-4FC641588529}">
      <dsp:nvSpPr>
        <dsp:cNvPr id="0" name=""/>
        <dsp:cNvSpPr/>
      </dsp:nvSpPr>
      <dsp:spPr>
        <a:xfrm>
          <a:off x="3744106" y="356637"/>
          <a:ext cx="1027481" cy="1027481"/>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D67B3E-DC36-4BD3-B006-A73C5ED116E7}" type="datetimeFigureOut">
              <a:rPr lang="en-US" smtClean="0"/>
              <a:pPr/>
              <a:t>2/8/2018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A4DA6C-C19A-445A-9D4A-334BE1643B1C}" type="slidenum">
              <a:rPr lang="en-US" smtClean="0"/>
              <a:pPr/>
              <a:t>‹#›</a:t>
            </a:fld>
            <a:endParaRPr lang="en-US" dirty="0"/>
          </a:p>
        </p:txBody>
      </p:sp>
    </p:spTree>
    <p:extLst>
      <p:ext uri="{BB962C8B-B14F-4D97-AF65-F5344CB8AC3E}">
        <p14:creationId xmlns:p14="http://schemas.microsoft.com/office/powerpoint/2010/main" val="634612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9BD2606-08D5-4840-92C5-52889B548E5D}"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600" dirty="0">
                <a:latin typeface="Times New Roman" pitchFamily="18" charset="0"/>
                <a:cs typeface="Times New Roman" pitchFamily="18" charset="0"/>
              </a:rPr>
              <a:t>I include these next two slides as way to demonstrate how these anthropometric measurements are captured by ultrasound. </a:t>
            </a:r>
          </a:p>
          <a:p>
            <a:endParaRPr lang="en-US" altLang="en-US" sz="1600" dirty="0">
              <a:latin typeface="Times New Roman" pitchFamily="18" charset="0"/>
              <a:cs typeface="Times New Roman" pitchFamily="18" charset="0"/>
            </a:endParaRPr>
          </a:p>
          <a:p>
            <a:r>
              <a:rPr lang="en-US" altLang="en-US" sz="1600" dirty="0">
                <a:latin typeface="Times New Roman" pitchFamily="18" charset="0"/>
                <a:cs typeface="Times New Roman" pitchFamily="18" charset="0"/>
              </a:rPr>
              <a:t>And to reiterate reasons that these parameters are used to identify fetal growth restriction.</a:t>
            </a: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89DAF3E-D82D-4CF7-877B-869D9B99D49D}" type="slidenum">
              <a:rPr lang="en-US" altLang="en-US" smtClean="0"/>
              <a:pPr eaLnBrk="1" hangingPunct="1"/>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600" dirty="0">
                <a:latin typeface="Times New Roman" pitchFamily="18" charset="0"/>
                <a:cs typeface="Times New Roman" pitchFamily="18" charset="0"/>
              </a:rPr>
              <a:t>And here we see the Abdominal circumference which is a good single predictor</a:t>
            </a:r>
            <a:r>
              <a:rPr lang="en-US" altLang="en-US" sz="1600" baseline="0" dirty="0">
                <a:latin typeface="Times New Roman" pitchFamily="18" charset="0"/>
                <a:cs typeface="Times New Roman" pitchFamily="18" charset="0"/>
              </a:rPr>
              <a:t> of IUGR in late gestation </a:t>
            </a:r>
            <a:r>
              <a:rPr lang="en-US" altLang="en-US" sz="1600" dirty="0">
                <a:latin typeface="Times New Roman" pitchFamily="18" charset="0"/>
                <a:cs typeface="Times New Roman" pitchFamily="18" charset="0"/>
              </a:rPr>
              <a:t>and femur length which can predict growth independent</a:t>
            </a:r>
            <a:r>
              <a:rPr lang="en-US" altLang="en-US" sz="1600" baseline="0" dirty="0">
                <a:latin typeface="Times New Roman" pitchFamily="18" charset="0"/>
                <a:cs typeface="Times New Roman" pitchFamily="18" charset="0"/>
              </a:rPr>
              <a:t> of gestational age.</a:t>
            </a:r>
            <a:endParaRPr lang="en-US" altLang="en-US" sz="1600" dirty="0">
              <a:latin typeface="Times New Roman" pitchFamily="18" charset="0"/>
              <a:cs typeface="Times New Roman" pitchFamily="18" charset="0"/>
            </a:endParaRP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7ABF282-FBA2-4A07-99EE-7B9C4F487034}" type="slidenum">
              <a:rPr lang="en-US" altLang="en-US" smtClean="0"/>
              <a:pPr eaLnBrk="1" hangingPunct="1"/>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Times New Roman" pitchFamily="18" charset="0"/>
                <a:cs typeface="Times New Roman" pitchFamily="18" charset="0"/>
              </a:rPr>
              <a:t>We know that specific changes occur to a woman during pregnancy which may make her more susceptible to environmental exposures. One change in particular is the increase in alveolar uptake by roughly 50% , in order to transport more oxygen to the developing fetus. However, it is this very reason that may explain increased exposure to ambient air pollution during pregnancy.   </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Previous</a:t>
            </a:r>
            <a:r>
              <a:rPr lang="en-US" sz="1600" baseline="0" dirty="0">
                <a:latin typeface="Times New Roman" pitchFamily="18" charset="0"/>
                <a:cs typeface="Times New Roman" pitchFamily="18" charset="0"/>
              </a:rPr>
              <a:t> studies have suggested that early</a:t>
            </a:r>
            <a:r>
              <a:rPr lang="en-US" sz="1600" dirty="0">
                <a:latin typeface="Times New Roman" pitchFamily="18" charset="0"/>
                <a:cs typeface="Times New Roman" pitchFamily="18" charset="0"/>
              </a:rPr>
              <a:t> </a:t>
            </a:r>
            <a:r>
              <a:rPr lang="en-US" sz="1600" baseline="0" dirty="0">
                <a:latin typeface="Times New Roman" pitchFamily="18" charset="0"/>
                <a:cs typeface="Times New Roman" pitchFamily="18" charset="0"/>
              </a:rPr>
              <a:t>exposures to air pollutants may affect</a:t>
            </a:r>
            <a:r>
              <a:rPr lang="en-US" sz="1600" dirty="0">
                <a:latin typeface="Times New Roman" pitchFamily="18" charset="0"/>
                <a:cs typeface="Times New Roman" pitchFamily="18" charset="0"/>
              </a:rPr>
              <a:t> fetal growth at later periods and that these effects may vary depending on the anatomical parameter of interest. </a:t>
            </a:r>
          </a:p>
          <a:p>
            <a:endParaRPr lang="en-US" sz="1600" baseline="0" dirty="0">
              <a:latin typeface="Times New Roman" pitchFamily="18" charset="0"/>
              <a:cs typeface="Times New Roman" pitchFamily="18" charset="0"/>
            </a:endParaRPr>
          </a:p>
          <a:p>
            <a:r>
              <a:rPr lang="en-US" sz="1600" dirty="0">
                <a:latin typeface="Times New Roman" pitchFamily="18" charset="0"/>
                <a:cs typeface="Times New Roman" pitchFamily="18" charset="0"/>
              </a:rPr>
              <a:t>We therefore, performed a longitudinal analysis to examine the association between increased maternal first trimester exposures to pollutants and predictions of attained size of fetal parameters during gestation.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4844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A4DA6C-C19A-445A-9D4A-334BE1643B1C}"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Times New Roman" pitchFamily="18" charset="0"/>
                <a:cs typeface="Times New Roman" pitchFamily="18" charset="0"/>
              </a:rPr>
              <a:t>So what does this mean in terms of epidemiological studies of air pollution and fetal growth?</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Hopefully, these results in addition to the 7 studies that previously performed similar analyses, will promote the use of ultrasound measurements in future studies of fetal growth, which could potentially reduce misclassification of IUGR  compared to the use of SGA at birth.</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Also by understanding the effects of air pollutants on individual fetal parameters, we may be closer to understanding the biological mechanisms explaining maternal exposure to air pollution and adverse pregnancy outcomes.</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Clinically, the introduction of repeated ultrasound exams during pregnancy could help improve early identification and management of IUGR cases</a:t>
            </a:r>
          </a:p>
        </p:txBody>
      </p:sp>
      <p:sp>
        <p:nvSpPr>
          <p:cNvPr id="4" name="Slide Number Placeholder 3"/>
          <p:cNvSpPr>
            <a:spLocks noGrp="1"/>
          </p:cNvSpPr>
          <p:nvPr>
            <p:ph type="sldNum" sz="quarter" idx="10"/>
          </p:nvPr>
        </p:nvSpPr>
        <p:spPr/>
        <p:txBody>
          <a:bodyPr/>
          <a:lstStyle/>
          <a:p>
            <a:fld id="{C4A4DA6C-C19A-445A-9D4A-334BE1643B1C}" type="slidenum">
              <a:rPr lang="en-US" smtClean="0"/>
              <a:pPr/>
              <a:t>14</a:t>
            </a:fld>
            <a:endParaRPr lang="en-US" dirty="0"/>
          </a:p>
        </p:txBody>
      </p:sp>
    </p:spTree>
    <p:extLst>
      <p:ext uri="{BB962C8B-B14F-4D97-AF65-F5344CB8AC3E}">
        <p14:creationId xmlns:p14="http://schemas.microsoft.com/office/powerpoint/2010/main" val="197062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xfrm>
            <a:off x="10668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600" dirty="0">
                <a:latin typeface="Times New Roman" pitchFamily="18" charset="0"/>
                <a:cs typeface="Times New Roman" pitchFamily="18" charset="0"/>
              </a:rPr>
              <a:t>Therefore, the data used in this epidemiological analysis was </a:t>
            </a:r>
            <a:r>
              <a:rPr lang="en-US" altLang="en-US" sz="1600" baseline="0" dirty="0">
                <a:latin typeface="Times New Roman" pitchFamily="18" charset="0"/>
                <a:cs typeface="Times New Roman" pitchFamily="18" charset="0"/>
              </a:rPr>
              <a:t>from an ongoing cohort study on </a:t>
            </a:r>
            <a:r>
              <a:rPr lang="en-US" altLang="en-US" sz="1600" dirty="0">
                <a:latin typeface="Times New Roman" pitchFamily="18" charset="0"/>
                <a:cs typeface="Times New Roman" pitchFamily="18" charset="0"/>
              </a:rPr>
              <a:t>environmental pollution and birth outcomes in </a:t>
            </a:r>
            <a:r>
              <a:rPr lang="en-US" altLang="en-US" sz="1600" dirty="0" err="1">
                <a:latin typeface="Times New Roman" pitchFamily="18" charset="0"/>
                <a:cs typeface="Times New Roman" pitchFamily="18" charset="0"/>
              </a:rPr>
              <a:t>mexico</a:t>
            </a:r>
            <a:r>
              <a:rPr lang="en-US" altLang="en-US" sz="1600" dirty="0">
                <a:latin typeface="Times New Roman" pitchFamily="18" charset="0"/>
                <a:cs typeface="Times New Roman" pitchFamily="18" charset="0"/>
              </a:rPr>
              <a:t> city.</a:t>
            </a:r>
            <a:r>
              <a:rPr lang="en-US" altLang="en-US" sz="1600" baseline="0" dirty="0">
                <a:latin typeface="Times New Roman" pitchFamily="18" charset="0"/>
                <a:cs typeface="Times New Roman" pitchFamily="18" charset="0"/>
              </a:rPr>
              <a:t> </a:t>
            </a:r>
            <a:r>
              <a:rPr lang="en-US" altLang="en-US" sz="1600" dirty="0">
                <a:latin typeface="Times New Roman" pitchFamily="18" charset="0"/>
                <a:cs typeface="Times New Roman" pitchFamily="18" charset="0"/>
              </a:rPr>
              <a:t>The</a:t>
            </a:r>
            <a:r>
              <a:rPr lang="en-US" altLang="en-US" sz="1600" baseline="0" dirty="0">
                <a:latin typeface="Times New Roman" pitchFamily="18" charset="0"/>
                <a:cs typeface="Times New Roman" pitchFamily="18" charset="0"/>
              </a:rPr>
              <a:t> target enrollment is </a:t>
            </a:r>
            <a:r>
              <a:rPr lang="en-US" altLang="en-US" sz="1600" dirty="0">
                <a:latin typeface="Times New Roman" pitchFamily="18" charset="0"/>
                <a:cs typeface="Times New Roman" pitchFamily="18" charset="0"/>
              </a:rPr>
              <a:t>1000 mother-fetal pairs residing and working  in Mexico City for their</a:t>
            </a:r>
            <a:r>
              <a:rPr lang="en-US" altLang="en-US" sz="1600" baseline="0" dirty="0">
                <a:latin typeface="Times New Roman" pitchFamily="18" charset="0"/>
                <a:cs typeface="Times New Roman" pitchFamily="18" charset="0"/>
              </a:rPr>
              <a:t> entire pregnancy recruited at less than 18 weeks of gestation</a:t>
            </a:r>
            <a:r>
              <a:rPr lang="en-US" altLang="en-US" sz="1400" baseline="0" dirty="0">
                <a:latin typeface="Arial" charset="0"/>
                <a:cs typeface="Arial" charset="0"/>
              </a:rPr>
              <a:t>. </a:t>
            </a:r>
            <a:endParaRPr lang="en-US" altLang="en-US" sz="1400" dirty="0">
              <a:latin typeface="Arial" charset="0"/>
              <a:cs typeface="Arial" charset="0"/>
            </a:endParaRPr>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DCEA85A-E5D8-4129-A3D2-8CC129A98125}" type="slidenum">
              <a:rPr lang="en-US" altLang="en-US" smtClean="0"/>
              <a:pPr eaLnBrk="1" hangingPunct="1"/>
              <a:t>15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600" dirty="0">
                <a:latin typeface="Times New Roman" pitchFamily="18" charset="0"/>
                <a:cs typeface="Times New Roman" pitchFamily="18" charset="0"/>
              </a:rPr>
              <a:t>So knowing all of this, what better place to host a study of air pollution and IUGR than Mexico City, where air the improvement of air quality is a major public health concern. </a:t>
            </a:r>
          </a:p>
          <a:p>
            <a:endParaRPr lang="en-US" altLang="en-US" sz="1600" dirty="0">
              <a:latin typeface="Times New Roman" pitchFamily="18" charset="0"/>
              <a:cs typeface="Times New Roman" pitchFamily="18" charset="0"/>
            </a:endParaRPr>
          </a:p>
          <a:p>
            <a:r>
              <a:rPr lang="en-US" altLang="en-US" sz="1600" dirty="0">
                <a:latin typeface="Times New Roman" pitchFamily="18" charset="0"/>
                <a:cs typeface="Times New Roman" pitchFamily="18" charset="0"/>
              </a:rPr>
              <a:t>Located in the valley of Mexico, at high altitude, Mexico City is home to an estimated 21 million people, 4 million vehicles operated  in daily traffic and over 50,000 industries also contributing to ambient air pollution. </a:t>
            </a:r>
          </a:p>
          <a:p>
            <a:r>
              <a:rPr lang="en-US" altLang="en-US" sz="1600" dirty="0">
                <a:latin typeface="Times New Roman" pitchFamily="18" charset="0"/>
                <a:cs typeface="Times New Roman" pitchFamily="18" charset="0"/>
              </a:rPr>
              <a:t>With the</a:t>
            </a:r>
            <a:r>
              <a:rPr lang="en-US" altLang="en-US" sz="1600" baseline="0" dirty="0">
                <a:latin typeface="Times New Roman" pitchFamily="18" charset="0"/>
                <a:cs typeface="Times New Roman" pitchFamily="18" charset="0"/>
              </a:rPr>
              <a:t> sub-tropical climate of this region, </a:t>
            </a:r>
            <a:r>
              <a:rPr lang="en-US" altLang="en-US" sz="1600" dirty="0">
                <a:latin typeface="Times New Roman" pitchFamily="18" charset="0"/>
                <a:cs typeface="Times New Roman" pitchFamily="18" charset="0"/>
              </a:rPr>
              <a:t>Mexico City residents</a:t>
            </a:r>
            <a:r>
              <a:rPr lang="en-US" altLang="en-US" sz="1600" baseline="0" dirty="0">
                <a:latin typeface="Times New Roman" pitchFamily="18" charset="0"/>
                <a:cs typeface="Times New Roman" pitchFamily="18" charset="0"/>
              </a:rPr>
              <a:t> </a:t>
            </a:r>
            <a:r>
              <a:rPr lang="en-US" altLang="en-US" sz="1600" dirty="0">
                <a:latin typeface="Times New Roman" pitchFamily="18" charset="0"/>
                <a:cs typeface="Times New Roman" pitchFamily="18" charset="0"/>
              </a:rPr>
              <a:t>are no strangers to temperature inversions trapping the air pollution over the city,</a:t>
            </a:r>
            <a:r>
              <a:rPr lang="en-US" altLang="en-US" sz="1600" baseline="0" dirty="0">
                <a:latin typeface="Times New Roman" pitchFamily="18" charset="0"/>
                <a:cs typeface="Times New Roman" pitchFamily="18" charset="0"/>
              </a:rPr>
              <a:t> thereby trapping pollutants and </a:t>
            </a:r>
            <a:r>
              <a:rPr lang="en-US" altLang="en-US" sz="1600" dirty="0">
                <a:latin typeface="Times New Roman" pitchFamily="18" charset="0"/>
                <a:cs typeface="Times New Roman" pitchFamily="18" charset="0"/>
              </a:rPr>
              <a:t>often resulting in intense smog, </a:t>
            </a:r>
            <a:r>
              <a:rPr lang="en-US" altLang="en-US" sz="1600" baseline="0" dirty="0">
                <a:latin typeface="Times New Roman" pitchFamily="18" charset="0"/>
                <a:cs typeface="Times New Roman" pitchFamily="18" charset="0"/>
              </a:rPr>
              <a:t>which can be seen in this aerial</a:t>
            </a:r>
            <a:r>
              <a:rPr lang="en-US" altLang="en-US" sz="1600" dirty="0">
                <a:latin typeface="Times New Roman" pitchFamily="18" charset="0"/>
                <a:cs typeface="Times New Roman" pitchFamily="18" charset="0"/>
              </a:rPr>
              <a:t> view of Mexico City.</a:t>
            </a:r>
            <a:endParaRPr lang="en-US" altLang="en-US" sz="1600" baseline="0" dirty="0">
              <a:latin typeface="Times New Roman" pitchFamily="18" charset="0"/>
              <a:cs typeface="Times New Roman" pitchFamily="18" charset="0"/>
            </a:endParaRPr>
          </a:p>
          <a:p>
            <a:endParaRPr lang="en-US" altLang="en-US" baseline="0" dirty="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D3C5887-DD52-4BCA-ADFD-DD59DCF43805}" type="slidenum">
              <a:rPr lang="en-US" altLang="en-US" smtClean="0"/>
              <a:pPr eaLnBrk="1" hangingPunct="1"/>
              <a:t>16</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ES">
              <a:ea typeface="ＭＳ Ｐゴシック" pitchFamily="34" charset="-128"/>
            </a:endParaRPr>
          </a:p>
        </p:txBody>
      </p:sp>
      <p:sp>
        <p:nvSpPr>
          <p:cNvPr id="20483" name="Slide Number Placeholder 3"/>
          <p:cNvSpPr>
            <a:spLocks noGrp="1"/>
          </p:cNvSpPr>
          <p:nvPr>
            <p:ph type="sldNum" sz="quarter" idx="5"/>
          </p:nvPr>
        </p:nvSpPr>
        <p:spPr bwMode="auto">
          <a:noFill/>
          <a:ln>
            <a:miter lim="800000"/>
            <a:headEnd/>
            <a:tailEnd/>
          </a:ln>
        </p:spPr>
        <p:txBody>
          <a:bodyPr/>
          <a:lstStyle/>
          <a:p>
            <a:fld id="{BB58C44D-65AE-4A49-9FB5-988A667638FA}" type="slidenum">
              <a:rPr lang="en-US"/>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62587-C3F5-48FB-9955-C480098E5B5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600" dirty="0">
                <a:latin typeface="Times New Roman" pitchFamily="18" charset="0"/>
                <a:cs typeface="Times New Roman" pitchFamily="18" charset="0"/>
              </a:rPr>
              <a:t>So in terms of methodology, </a:t>
            </a:r>
            <a:r>
              <a:rPr lang="en-US" altLang="en-US" sz="1600" baseline="0" dirty="0">
                <a:latin typeface="Times New Roman" pitchFamily="18" charset="0"/>
                <a:cs typeface="Times New Roman" pitchFamily="18" charset="0"/>
              </a:rPr>
              <a:t>fetal ultrasound </a:t>
            </a:r>
            <a:r>
              <a:rPr lang="en-US" altLang="en-US" sz="1600" dirty="0">
                <a:latin typeface="Times New Roman" pitchFamily="18" charset="0"/>
                <a:cs typeface="Times New Roman" pitchFamily="18" charset="0"/>
              </a:rPr>
              <a:t>data and maternal data from questionnaires were</a:t>
            </a:r>
            <a:r>
              <a:rPr lang="en-US" altLang="en-US" sz="1600" baseline="0" dirty="0">
                <a:latin typeface="Times New Roman" pitchFamily="18" charset="0"/>
                <a:cs typeface="Times New Roman" pitchFamily="18" charset="0"/>
              </a:rPr>
              <a:t> </a:t>
            </a:r>
            <a:r>
              <a:rPr lang="en-US" altLang="en-US" sz="1600" dirty="0">
                <a:latin typeface="Times New Roman" pitchFamily="18" charset="0"/>
                <a:cs typeface="Times New Roman" pitchFamily="18" charset="0"/>
              </a:rPr>
              <a:t>collected at</a:t>
            </a:r>
            <a:r>
              <a:rPr lang="en-US" altLang="en-US" sz="1600" baseline="0" dirty="0">
                <a:latin typeface="Times New Roman" pitchFamily="18" charset="0"/>
                <a:cs typeface="Times New Roman" pitchFamily="18" charset="0"/>
              </a:rPr>
              <a:t> each visit which occurred at  an approximate monthly  basis.</a:t>
            </a:r>
          </a:p>
          <a:p>
            <a:r>
              <a:rPr lang="en-US" altLang="en-US" sz="1600" baseline="0" dirty="0">
                <a:latin typeface="Times New Roman" pitchFamily="18" charset="0"/>
                <a:cs typeface="Times New Roman" pitchFamily="18" charset="0"/>
              </a:rPr>
              <a:t> </a:t>
            </a:r>
            <a:endParaRPr lang="en-US" altLang="en-US" sz="1600" dirty="0">
              <a:latin typeface="Times New Roman" pitchFamily="18" charset="0"/>
              <a:cs typeface="Times New Roman" pitchFamily="18" charset="0"/>
            </a:endParaRPr>
          </a:p>
          <a:p>
            <a:r>
              <a:rPr lang="en-US" altLang="en-US" sz="1600" dirty="0">
                <a:latin typeface="Times New Roman" pitchFamily="18" charset="0"/>
                <a:cs typeface="Times New Roman" pitchFamily="18" charset="0"/>
              </a:rPr>
              <a:t>As for the air pollution data, it was </a:t>
            </a:r>
            <a:r>
              <a:rPr lang="en-US" altLang="en-US" sz="1600" dirty="0">
                <a:latin typeface="Times New Roman" pitchFamily="18" charset="0"/>
                <a:ea typeface="Verdana" pitchFamily="34" charset="0"/>
                <a:cs typeface="Times New Roman" pitchFamily="18" charset="0"/>
              </a:rPr>
              <a:t>Collected by a government atmospheric monitoring system in Mexico City (SIMAT)</a:t>
            </a:r>
          </a:p>
          <a:p>
            <a:r>
              <a:rPr lang="en-US" altLang="en-US" sz="1600" dirty="0">
                <a:latin typeface="Times New Roman" pitchFamily="18" charset="0"/>
                <a:cs typeface="Times New Roman" pitchFamily="18" charset="0"/>
              </a:rPr>
              <a:t> There are a total of 37 monitoring sites, collecting data for 6 criteria  pollutants. Each monitor does not collect data for each pollutant as you can see by the distribution in the parentheses.</a:t>
            </a:r>
          </a:p>
          <a:p>
            <a:endParaRPr lang="en-US" altLang="en-US" sz="1600" dirty="0">
              <a:latin typeface="Times New Roman" pitchFamily="18" charset="0"/>
              <a:cs typeface="Times New Roman" pitchFamily="18" charset="0"/>
            </a:endParaRPr>
          </a:p>
          <a:p>
            <a:r>
              <a:rPr lang="en-US" altLang="en-US" sz="1600" dirty="0">
                <a:latin typeface="Times New Roman" pitchFamily="18" charset="0"/>
                <a:cs typeface="Times New Roman" pitchFamily="18" charset="0"/>
              </a:rPr>
              <a:t>Data is reported as hourly concentrations for each day. </a:t>
            </a:r>
          </a:p>
          <a:p>
            <a:endParaRPr lang="en-US" altLang="en-US" sz="1600" dirty="0">
              <a:latin typeface="Times New Roman" pitchFamily="18" charset="0"/>
              <a:cs typeface="Times New Roman" pitchFamily="18" charset="0"/>
            </a:endParaRPr>
          </a:p>
          <a:p>
            <a:endParaRPr lang="en-US" altLang="en-US" sz="1200" dirty="0">
              <a:latin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fld id="{C4A4DA6C-C19A-445A-9D4A-334BE1643B1C}" type="slidenum">
              <a:rPr lang="en-US" smtClean="0"/>
              <a:pPr/>
              <a:t>19</a:t>
            </a:fld>
            <a:endParaRPr lang="en-US" dirty="0"/>
          </a:p>
        </p:txBody>
      </p:sp>
    </p:spTree>
    <p:extLst>
      <p:ext uri="{BB962C8B-B14F-4D97-AF65-F5344CB8AC3E}">
        <p14:creationId xmlns:p14="http://schemas.microsoft.com/office/powerpoint/2010/main" val="388754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600" dirty="0">
                <a:latin typeface="Times New Roman" pitchFamily="18" charset="0"/>
                <a:cs typeface="Times New Roman" pitchFamily="18" charset="0"/>
              </a:rPr>
              <a:t>In perinatal epidemiology low birth weight serves as a common indicator of poor fetal health. </a:t>
            </a:r>
          </a:p>
          <a:p>
            <a:endParaRPr lang="en-US" altLang="en-US" sz="1600" dirty="0">
              <a:latin typeface="Times New Roman" pitchFamily="18" charset="0"/>
              <a:cs typeface="Times New Roman" pitchFamily="18" charset="0"/>
            </a:endParaRPr>
          </a:p>
          <a:p>
            <a:r>
              <a:rPr lang="en-US" altLang="en-US" sz="1600" dirty="0">
                <a:latin typeface="Times New Roman" pitchFamily="18" charset="0"/>
                <a:cs typeface="Times New Roman" pitchFamily="18" charset="0"/>
              </a:rPr>
              <a:t>According to the WHO, globally there are more than 20 million infants that have globally</a:t>
            </a:r>
            <a:r>
              <a:rPr lang="en-US" altLang="en-US" sz="1600" baseline="0" dirty="0">
                <a:latin typeface="Times New Roman" pitchFamily="18" charset="0"/>
                <a:cs typeface="Times New Roman" pitchFamily="18" charset="0"/>
              </a:rPr>
              <a:t> </a:t>
            </a:r>
            <a:r>
              <a:rPr lang="en-US" altLang="en-US" sz="1600" dirty="0">
                <a:latin typeface="Times New Roman" pitchFamily="18" charset="0"/>
                <a:cs typeface="Times New Roman" pitchFamily="18" charset="0"/>
              </a:rPr>
              <a:t>been identified as LBW. The 2 primary etiologies of low birth weight are being born preterm ( less than 37 weeks of gestation) and being growth restricted.</a:t>
            </a:r>
          </a:p>
          <a:p>
            <a:r>
              <a:rPr lang="en-US" altLang="en-US" sz="1600" dirty="0">
                <a:latin typeface="Times New Roman" pitchFamily="18" charset="0"/>
                <a:cs typeface="Times New Roman" pitchFamily="18" charset="0"/>
              </a:rPr>
              <a:t>However it is important to mention that not all preterm births are growth restricted and vice versa. </a:t>
            </a:r>
          </a:p>
          <a:p>
            <a:endParaRPr lang="en-US" altLang="en-US" sz="1600" dirty="0">
              <a:latin typeface="Times New Roman" pitchFamily="18" charset="0"/>
              <a:cs typeface="Times New Roman" pitchFamily="18" charset="0"/>
            </a:endParaRPr>
          </a:p>
          <a:p>
            <a:r>
              <a:rPr lang="en-US" altLang="en-US" sz="1600" dirty="0">
                <a:latin typeface="Times New Roman" pitchFamily="18" charset="0"/>
                <a:cs typeface="Times New Roman" pitchFamily="18" charset="0"/>
              </a:rPr>
              <a:t>The focus on this  dissertation research is placed on IUGR as the health endpoint. </a:t>
            </a:r>
          </a:p>
          <a:p>
            <a:endParaRPr lang="en-US" altLang="en-US" sz="1600" dirty="0">
              <a:latin typeface="Times New Roman" pitchFamily="18" charset="0"/>
              <a:cs typeface="Times New Roman" pitchFamily="18" charset="0"/>
            </a:endParaRPr>
          </a:p>
          <a:p>
            <a:r>
              <a:rPr lang="en-US" altLang="en-US" sz="1600" dirty="0">
                <a:latin typeface="Times New Roman" pitchFamily="18" charset="0"/>
                <a:cs typeface="Times New Roman" pitchFamily="18" charset="0"/>
              </a:rPr>
              <a:t>Which is a concept signifying that a fetus has not achieved optimal growth while in the womb. </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3DFA33A-8A2D-40D8-A07C-1D4607D0A234}" type="slidenum">
              <a:rPr lang="en-US" altLang="en-US" smtClean="0"/>
              <a:pPr eaLnBrk="1" hangingPunct="1"/>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A4DA6C-C19A-445A-9D4A-334BE1643B1C}" type="slidenum">
              <a:rPr lang="en-US" smtClean="0"/>
              <a:pPr/>
              <a:t>20</a:t>
            </a:fld>
            <a:endParaRPr lang="en-US" dirty="0"/>
          </a:p>
        </p:txBody>
      </p:sp>
    </p:spTree>
    <p:extLst>
      <p:ext uri="{BB962C8B-B14F-4D97-AF65-F5344CB8AC3E}">
        <p14:creationId xmlns:p14="http://schemas.microsoft.com/office/powerpoint/2010/main" val="197275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600" dirty="0">
                <a:latin typeface="Times New Roman" pitchFamily="18" charset="0"/>
                <a:cs typeface="Times New Roman" pitchFamily="18" charset="0"/>
              </a:rPr>
              <a:t>For the growth restricted fetus, survival and quality of life is of great concern. IUGR is a causal factor in 50% of reported stillbirths and reported to be the 2</a:t>
            </a:r>
            <a:r>
              <a:rPr lang="en-US" altLang="en-US" sz="1600" baseline="30000" dirty="0">
                <a:latin typeface="Times New Roman" pitchFamily="18" charset="0"/>
                <a:cs typeface="Times New Roman" pitchFamily="18" charset="0"/>
              </a:rPr>
              <a:t>nd</a:t>
            </a:r>
            <a:r>
              <a:rPr lang="en-US" altLang="en-US" sz="1600" dirty="0">
                <a:latin typeface="Times New Roman" pitchFamily="18" charset="0"/>
                <a:cs typeface="Times New Roman" pitchFamily="18" charset="0"/>
              </a:rPr>
              <a:t> leading cause of prenatal mortality and morbidity. </a:t>
            </a:r>
          </a:p>
          <a:p>
            <a:endParaRPr lang="en-US" altLang="en-US" sz="1600" dirty="0">
              <a:latin typeface="Times New Roman" pitchFamily="18" charset="0"/>
              <a:cs typeface="Times New Roman" pitchFamily="18" charset="0"/>
            </a:endParaRPr>
          </a:p>
          <a:p>
            <a:r>
              <a:rPr lang="en-US" altLang="en-US" sz="1600" dirty="0">
                <a:latin typeface="Times New Roman" pitchFamily="18" charset="0"/>
                <a:cs typeface="Times New Roman" pitchFamily="18" charset="0"/>
              </a:rPr>
              <a:t>There are gender differences in IUGR attributed mortality , with rates being higher among males</a:t>
            </a:r>
          </a:p>
          <a:p>
            <a:endParaRPr lang="en-US" altLang="en-US" sz="1600" dirty="0">
              <a:latin typeface="Times New Roman" pitchFamily="18" charset="0"/>
              <a:cs typeface="Times New Roman" pitchFamily="18" charset="0"/>
            </a:endParaRPr>
          </a:p>
          <a:p>
            <a:r>
              <a:rPr lang="en-US" altLang="en-US" sz="1600" dirty="0">
                <a:latin typeface="Times New Roman" pitchFamily="18" charset="0"/>
                <a:cs typeface="Times New Roman" pitchFamily="18" charset="0"/>
              </a:rPr>
              <a:t>And in early childhood, IUGR has been associated with adverse neurological and mental development</a:t>
            </a: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5967006-2EBD-4BFD-A63C-C7F0302D3B7D}" type="slidenum">
              <a:rPr lang="en-US" altLang="en-US" smtClean="0"/>
              <a:pPr eaLnBrk="1" hangingPunct="1"/>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60000"/>
              </a:lnSpc>
            </a:pPr>
            <a:r>
              <a:rPr lang="en-US" altLang="en-US" sz="1600" dirty="0">
                <a:latin typeface="Times New Roman" pitchFamily="18" charset="0"/>
                <a:ea typeface="Verdana" pitchFamily="34" charset="0"/>
                <a:cs typeface="Times New Roman" pitchFamily="18" charset="0"/>
              </a:rPr>
              <a:t>Fetal growth restriction</a:t>
            </a:r>
            <a:r>
              <a:rPr lang="en-US" altLang="en-US" sz="1600" baseline="0" dirty="0">
                <a:latin typeface="Times New Roman" pitchFamily="18" charset="0"/>
                <a:ea typeface="Verdana" pitchFamily="34" charset="0"/>
                <a:cs typeface="Times New Roman" pitchFamily="18" charset="0"/>
              </a:rPr>
              <a:t> can be assessed at two time periods</a:t>
            </a:r>
            <a:r>
              <a:rPr lang="en-US" altLang="en-US" sz="1600" dirty="0">
                <a:latin typeface="Times New Roman" pitchFamily="18" charset="0"/>
                <a:ea typeface="Verdana" pitchFamily="34" charset="0"/>
                <a:cs typeface="Times New Roman" pitchFamily="18" charset="0"/>
              </a:rPr>
              <a:t>, the first being more</a:t>
            </a:r>
            <a:r>
              <a:rPr lang="en-US" altLang="en-US" sz="1600" baseline="0" dirty="0">
                <a:latin typeface="Times New Roman" pitchFamily="18" charset="0"/>
                <a:ea typeface="Verdana" pitchFamily="34" charset="0"/>
                <a:cs typeface="Times New Roman" pitchFamily="18" charset="0"/>
              </a:rPr>
              <a:t> common in clinical settings which is in utero assessment. Here restricted growth is identified by stalled changes in size and reductions in rate of growth of various anthropometric parameters and even estimated fetal weight less than the 10</a:t>
            </a:r>
            <a:r>
              <a:rPr lang="en-US" altLang="en-US" sz="1600" baseline="30000" dirty="0">
                <a:latin typeface="Times New Roman" pitchFamily="18" charset="0"/>
                <a:ea typeface="Verdana" pitchFamily="34" charset="0"/>
                <a:cs typeface="Times New Roman" pitchFamily="18" charset="0"/>
              </a:rPr>
              <a:t>th</a:t>
            </a:r>
            <a:r>
              <a:rPr lang="en-US" altLang="en-US" sz="1600" baseline="0" dirty="0">
                <a:latin typeface="Times New Roman" pitchFamily="18" charset="0"/>
                <a:ea typeface="Verdana" pitchFamily="34" charset="0"/>
                <a:cs typeface="Times New Roman" pitchFamily="18" charset="0"/>
              </a:rPr>
              <a:t> percentile of population curves.</a:t>
            </a:r>
          </a:p>
          <a:p>
            <a:pPr eaLnBrk="1" hangingPunct="1">
              <a:lnSpc>
                <a:spcPct val="60000"/>
              </a:lnSpc>
            </a:pPr>
            <a:endParaRPr lang="en-US" altLang="en-US" sz="1600" dirty="0">
              <a:latin typeface="Times New Roman" pitchFamily="18" charset="0"/>
              <a:ea typeface="Verdana" pitchFamily="34" charset="0"/>
              <a:cs typeface="Times New Roman" pitchFamily="18" charset="0"/>
            </a:endParaRPr>
          </a:p>
          <a:p>
            <a:pPr eaLnBrk="1" hangingPunct="1">
              <a:lnSpc>
                <a:spcPct val="60000"/>
              </a:lnSpc>
            </a:pPr>
            <a:r>
              <a:rPr lang="en-US" altLang="en-US" sz="1600" dirty="0">
                <a:latin typeface="Times New Roman" pitchFamily="18" charset="0"/>
                <a:ea typeface="Verdana" pitchFamily="34" charset="0"/>
                <a:cs typeface="Times New Roman" pitchFamily="18" charset="0"/>
              </a:rPr>
              <a:t>Wit</a:t>
            </a:r>
            <a:r>
              <a:rPr lang="en-US" altLang="en-US" sz="1600" baseline="0" dirty="0">
                <a:latin typeface="Times New Roman" pitchFamily="18" charset="0"/>
                <a:ea typeface="Verdana" pitchFamily="34" charset="0"/>
                <a:cs typeface="Times New Roman" pitchFamily="18" charset="0"/>
              </a:rPr>
              <a:t>h in utero assessment it is also </a:t>
            </a:r>
            <a:endParaRPr lang="en-US" altLang="en-US" sz="1600" dirty="0">
              <a:latin typeface="Times New Roman" pitchFamily="18" charset="0"/>
              <a:ea typeface="Verdana" pitchFamily="34" charset="0"/>
              <a:cs typeface="Times New Roman" pitchFamily="18" charset="0"/>
            </a:endParaRPr>
          </a:p>
          <a:p>
            <a:pPr eaLnBrk="1" hangingPunct="1">
              <a:lnSpc>
                <a:spcPct val="60000"/>
              </a:lnSpc>
            </a:pPr>
            <a:r>
              <a:rPr lang="en-US" altLang="en-US" sz="1600" baseline="0" dirty="0">
                <a:latin typeface="Times New Roman" pitchFamily="18" charset="0"/>
                <a:ea typeface="Verdana" pitchFamily="34" charset="0"/>
                <a:cs typeface="Times New Roman" pitchFamily="18" charset="0"/>
              </a:rPr>
              <a:t>The second assessment time period  is at birth, which is common for epidemiological studies</a:t>
            </a:r>
            <a:r>
              <a:rPr lang="en-US" altLang="en-US" sz="1600" dirty="0">
                <a:latin typeface="Times New Roman" pitchFamily="18" charset="0"/>
                <a:ea typeface="Verdana" pitchFamily="34" charset="0"/>
                <a:cs typeface="Times New Roman" pitchFamily="18" charset="0"/>
              </a:rPr>
              <a:t>. Where an infant is identified as growth restricted if their birth weight is less than the 10</a:t>
            </a:r>
            <a:r>
              <a:rPr lang="en-US" altLang="en-US" sz="1600" baseline="30000" dirty="0">
                <a:latin typeface="Times New Roman" pitchFamily="18" charset="0"/>
                <a:ea typeface="Verdana" pitchFamily="34" charset="0"/>
                <a:cs typeface="Times New Roman" pitchFamily="18" charset="0"/>
              </a:rPr>
              <a:t>th</a:t>
            </a:r>
            <a:r>
              <a:rPr lang="en-US" altLang="en-US" sz="1600" dirty="0">
                <a:latin typeface="Times New Roman" pitchFamily="18" charset="0"/>
                <a:ea typeface="Verdana" pitchFamily="34" charset="0"/>
                <a:cs typeface="Times New Roman" pitchFamily="18" charset="0"/>
              </a:rPr>
              <a:t> percentile of the age and sex adjusted population weight curves.</a:t>
            </a:r>
          </a:p>
          <a:p>
            <a:pPr marL="457200" marR="0" lvl="1" indent="0" algn="l" defTabSz="914400" rtl="0" eaLnBrk="1" fontAlgn="auto" latinLnBrk="0" hangingPunct="1">
              <a:lnSpc>
                <a:spcPct val="60000"/>
              </a:lnSpc>
              <a:spcBef>
                <a:spcPts val="0"/>
              </a:spcBef>
              <a:spcAft>
                <a:spcPts val="0"/>
              </a:spcAft>
              <a:buClrTx/>
              <a:buSzTx/>
              <a:buFontTx/>
              <a:buNone/>
              <a:tabLst/>
              <a:defRPr/>
            </a:pPr>
            <a:endParaRPr lang="en-US" altLang="en-US" sz="1600" dirty="0">
              <a:latin typeface="Times New Roman" pitchFamily="18" charset="0"/>
              <a:ea typeface="Verdana" pitchFamily="34" charset="0"/>
              <a:cs typeface="Times New Roman" pitchFamily="18" charset="0"/>
            </a:endParaRPr>
          </a:p>
          <a:p>
            <a:pPr marL="457200" marR="0" lvl="1" indent="0" algn="l" defTabSz="914400" rtl="0" eaLnBrk="1" fontAlgn="auto" latinLnBrk="0" hangingPunct="1">
              <a:lnSpc>
                <a:spcPct val="60000"/>
              </a:lnSpc>
              <a:spcBef>
                <a:spcPts val="0"/>
              </a:spcBef>
              <a:spcAft>
                <a:spcPts val="0"/>
              </a:spcAft>
              <a:buClrTx/>
              <a:buSzTx/>
              <a:buFontTx/>
              <a:buNone/>
              <a:tabLst/>
              <a:defRPr/>
            </a:pPr>
            <a:r>
              <a:rPr lang="en-US" altLang="en-US" sz="1600" dirty="0">
                <a:latin typeface="Times New Roman" pitchFamily="18" charset="0"/>
                <a:ea typeface="Verdana" pitchFamily="34" charset="0"/>
                <a:cs typeface="Times New Roman" pitchFamily="18" charset="0"/>
              </a:rPr>
              <a:t>However, </a:t>
            </a:r>
            <a:r>
              <a:rPr lang="en-US" altLang="en-US" sz="1600" dirty="0">
                <a:latin typeface="Times New Roman" pitchFamily="18" charset="0"/>
                <a:cs typeface="Times New Roman" pitchFamily="18" charset="0"/>
              </a:rPr>
              <a:t>Most SGA cases not growth restricted but are constitutionally small…meaning that they are smaller than average but there is no supporting pathological explanation </a:t>
            </a:r>
          </a:p>
          <a:p>
            <a:pPr marL="457200" marR="0" lvl="1" indent="0" algn="l" defTabSz="914400" rtl="0" eaLnBrk="1" fontAlgn="auto" latinLnBrk="0" hangingPunct="1">
              <a:lnSpc>
                <a:spcPct val="60000"/>
              </a:lnSpc>
              <a:spcBef>
                <a:spcPts val="0"/>
              </a:spcBef>
              <a:spcAft>
                <a:spcPts val="0"/>
              </a:spcAft>
              <a:buClrTx/>
              <a:buSzTx/>
              <a:buFontTx/>
              <a:buNone/>
              <a:tabLst/>
              <a:defRPr/>
            </a:pPr>
            <a:endParaRPr lang="en-US" altLang="en-US" sz="1600" dirty="0">
              <a:latin typeface="Times New Roman" pitchFamily="18" charset="0"/>
              <a:ea typeface="Verdana" pitchFamily="34" charset="0"/>
              <a:cs typeface="Times New Roman" pitchFamily="18" charset="0"/>
            </a:endParaRPr>
          </a:p>
          <a:p>
            <a:pPr lvl="1" eaLnBrk="1" hangingPunct="1">
              <a:lnSpc>
                <a:spcPct val="60000"/>
              </a:lnSpc>
            </a:pPr>
            <a:endParaRPr lang="en-US" altLang="en-US" sz="1600" dirty="0">
              <a:latin typeface="Times New Roman" pitchFamily="18" charset="0"/>
              <a:ea typeface="Verdana" pitchFamily="34" charset="0"/>
              <a:cs typeface="Times New Roman" pitchFamily="18" charset="0"/>
            </a:endParaRPr>
          </a:p>
          <a:p>
            <a:pPr lvl="1" eaLnBrk="1" hangingPunct="1">
              <a:lnSpc>
                <a:spcPct val="60000"/>
              </a:lnSpc>
            </a:pPr>
            <a:r>
              <a:rPr lang="en-US" altLang="en-US" sz="1600" dirty="0">
                <a:latin typeface="Times New Roman" pitchFamily="18" charset="0"/>
                <a:ea typeface="Verdana" pitchFamily="34" charset="0"/>
                <a:cs typeface="Times New Roman" pitchFamily="18" charset="0"/>
              </a:rPr>
              <a:t>This pie chart shows the breakdown of small fetuses, and as you can see, only 20 % is related to some intrinsic factor  like a chromosomal abnormality, leaving half of the remaining 80%  to be explained by some pathological or extrinsic factor, and the others to be small but healthy fetuses with no increased risk of morbidity or mortality.</a:t>
            </a:r>
          </a:p>
          <a:p>
            <a:pPr>
              <a:lnSpc>
                <a:spcPct val="80000"/>
              </a:lnSpc>
            </a:pPr>
            <a:endParaRPr lang="en-US" altLang="en-US" sz="1600"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79F1DC7D-6ACD-4950-8ED5-B3D2A310E3E4}" type="slidenum">
              <a:rPr lang="en-US" smtClean="0"/>
              <a:pPr/>
              <a:t>4</a:t>
            </a:fld>
            <a:endParaRPr lang="en-US"/>
          </a:p>
        </p:txBody>
      </p:sp>
    </p:spTree>
    <p:extLst>
      <p:ext uri="{BB962C8B-B14F-4D97-AF65-F5344CB8AC3E}">
        <p14:creationId xmlns:p14="http://schemas.microsoft.com/office/powerpoint/2010/main" val="3198461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Times New Roman" pitchFamily="18" charset="0"/>
                <a:cs typeface="Times New Roman" pitchFamily="18" charset="0"/>
              </a:rPr>
              <a:t>Some of the motivation behind this research includes the fact that air pollution and adverse birth outcomes has been studied at great lengths. But that for most of these studies fetal growth was assessed at birth with the use of the previously explained SGA measure. </a:t>
            </a:r>
          </a:p>
          <a:p>
            <a:endParaRPr lang="en-US" sz="1600" baseline="0" dirty="0">
              <a:latin typeface="Times New Roman" pitchFamily="18" charset="0"/>
              <a:cs typeface="Times New Roman" pitchFamily="18" charset="0"/>
            </a:endParaRPr>
          </a:p>
          <a:p>
            <a:r>
              <a:rPr lang="en-US" sz="1600" baseline="0" dirty="0">
                <a:latin typeface="Times New Roman" pitchFamily="18" charset="0"/>
                <a:cs typeface="Times New Roman" pitchFamily="18" charset="0"/>
              </a:rPr>
              <a:t>However, if the </a:t>
            </a:r>
            <a:r>
              <a:rPr lang="en-US" sz="1600" dirty="0">
                <a:latin typeface="Times New Roman" pitchFamily="18" charset="0"/>
                <a:cs typeface="Times New Roman" pitchFamily="18" charset="0"/>
              </a:rPr>
              <a:t>Effect of air pollution on fetal growth may </a:t>
            </a:r>
            <a:r>
              <a:rPr lang="en-US" sz="1600" baseline="0" dirty="0">
                <a:latin typeface="Times New Roman" pitchFamily="18" charset="0"/>
                <a:cs typeface="Times New Roman" pitchFamily="18" charset="0"/>
              </a:rPr>
              <a:t>result in a hindrance at one time period but</a:t>
            </a:r>
            <a:r>
              <a:rPr lang="en-US" sz="1600" dirty="0">
                <a:latin typeface="Times New Roman" pitchFamily="18" charset="0"/>
                <a:cs typeface="Times New Roman" pitchFamily="18" charset="0"/>
              </a:rPr>
              <a:t> the fetus is able to catch</a:t>
            </a:r>
            <a:r>
              <a:rPr lang="en-US" sz="1600" baseline="0" dirty="0">
                <a:latin typeface="Times New Roman" pitchFamily="18" charset="0"/>
                <a:cs typeface="Times New Roman" pitchFamily="18" charset="0"/>
              </a:rPr>
              <a:t> up in growth at later time period, then weight assessed at birth may not be a good proxy for IUGR.</a:t>
            </a:r>
          </a:p>
          <a:p>
            <a:endParaRPr lang="en-US" sz="1600" baseline="0" dirty="0">
              <a:latin typeface="Times New Roman" pitchFamily="18" charset="0"/>
              <a:cs typeface="Times New Roman" pitchFamily="18" charset="0"/>
            </a:endParaRPr>
          </a:p>
          <a:p>
            <a:r>
              <a:rPr lang="en-US" sz="1600" baseline="0" dirty="0">
                <a:latin typeface="Times New Roman" pitchFamily="18" charset="0"/>
                <a:cs typeface="Times New Roman" pitchFamily="18" charset="0"/>
              </a:rPr>
              <a:t>Therefore it has been </a:t>
            </a:r>
            <a:r>
              <a:rPr lang="en-US" sz="1600" dirty="0">
                <a:latin typeface="Times New Roman" pitchFamily="18" charset="0"/>
                <a:cs typeface="Times New Roman" pitchFamily="18" charset="0"/>
              </a:rPr>
              <a:t>suggested by an international air pollution and reproductive health work group, that </a:t>
            </a:r>
            <a:r>
              <a:rPr lang="en-US" sz="1600" baseline="0" dirty="0">
                <a:latin typeface="Times New Roman" pitchFamily="18" charset="0"/>
                <a:cs typeface="Times New Roman" pitchFamily="18" charset="0"/>
              </a:rPr>
              <a:t>the use of serial ultrasound measurements may help to better identify reductions in fetal growth in epidemiological studies. </a:t>
            </a:r>
          </a:p>
          <a:p>
            <a:endParaRPr lang="en-US" baseline="0" dirty="0"/>
          </a:p>
        </p:txBody>
      </p:sp>
      <p:sp>
        <p:nvSpPr>
          <p:cNvPr id="4" name="Slide Number Placeholder 3"/>
          <p:cNvSpPr>
            <a:spLocks noGrp="1"/>
          </p:cNvSpPr>
          <p:nvPr>
            <p:ph type="sldNum" sz="quarter" idx="10"/>
          </p:nvPr>
        </p:nvSpPr>
        <p:spPr/>
        <p:txBody>
          <a:bodyPr/>
          <a:lstStyle/>
          <a:p>
            <a:fld id="{C4A4DA6C-C19A-445A-9D4A-334BE1643B1C}" type="slidenum">
              <a:rPr lang="en-US" smtClean="0"/>
              <a:pPr/>
              <a:t>5</a:t>
            </a:fld>
            <a:endParaRPr lang="en-US" dirty="0"/>
          </a:p>
        </p:txBody>
      </p:sp>
    </p:spTree>
    <p:extLst>
      <p:ext uri="{BB962C8B-B14F-4D97-AF65-F5344CB8AC3E}">
        <p14:creationId xmlns:p14="http://schemas.microsoft.com/office/powerpoint/2010/main" val="279573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a:t>
            </a:r>
            <a:r>
              <a:rPr lang="en-US" altLang="en-US" sz="1600" dirty="0">
                <a:latin typeface="Times New Roman" pitchFamily="18" charset="0"/>
                <a:cs typeface="Times New Roman" pitchFamily="18" charset="0"/>
              </a:rPr>
              <a:t>So what are these Extrinsic Risk factors of IUGR? They  are typically described as maternal factors including health and lifestyle behaviors. Environmental factors like high altitude and air pollutants, and placental factors like placenta size and uterine blood flow. As you can tell by the way they are presented here, these are not always isolated factors and changes in one category may definitely effect changes in another. </a:t>
            </a:r>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2647960-325A-4078-9ADA-6CCE9D54A898}" type="slidenum">
              <a:rPr lang="en-US" altLang="en-US" smtClean="0"/>
              <a:pPr eaLnBrk="1" hangingPunct="1"/>
              <a:t>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A4DA6C-C19A-445A-9D4A-334BE1643B1C}"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A4DA6C-C19A-445A-9D4A-334BE1643B1C}"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Times New Roman" pitchFamily="18" charset="0"/>
                <a:cs typeface="Times New Roman" pitchFamily="18" charset="0"/>
              </a:rPr>
              <a:t>So</a:t>
            </a:r>
            <a:r>
              <a:rPr lang="en-US" sz="1600" baseline="0" dirty="0">
                <a:latin typeface="Times New Roman" pitchFamily="18" charset="0"/>
                <a:cs typeface="Times New Roman" pitchFamily="18" charset="0"/>
              </a:rPr>
              <a:t> why ultrasound measurements? </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They are relatively inexpensive and not invasive and considered the gold standard of growth assessment.</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Four anatomical parameters are commonly used in clinical settings, the head circumference, abdominal circumference, which is a proxy of organ volume and development, femur length and a second measure of head size, biparietal diameter</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Although there are others, these are considered to be the most reliable a least sensitive to technical error.</a:t>
            </a:r>
          </a:p>
        </p:txBody>
      </p:sp>
      <p:sp>
        <p:nvSpPr>
          <p:cNvPr id="4" name="Slide Number Placeholder 3"/>
          <p:cNvSpPr>
            <a:spLocks noGrp="1"/>
          </p:cNvSpPr>
          <p:nvPr>
            <p:ph type="sldNum" sz="quarter" idx="10"/>
          </p:nvPr>
        </p:nvSpPr>
        <p:spPr/>
        <p:txBody>
          <a:bodyPr/>
          <a:lstStyle/>
          <a:p>
            <a:fld id="{C4A4DA6C-C19A-445A-9D4A-334BE1643B1C}" type="slidenum">
              <a:rPr lang="en-US" smtClean="0"/>
              <a:pPr/>
              <a:t>9</a:t>
            </a:fld>
            <a:endParaRPr lang="en-US" dirty="0"/>
          </a:p>
        </p:txBody>
      </p:sp>
    </p:spTree>
    <p:extLst>
      <p:ext uri="{BB962C8B-B14F-4D97-AF65-F5344CB8AC3E}">
        <p14:creationId xmlns:p14="http://schemas.microsoft.com/office/powerpoint/2010/main" val="1309989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F591F3-F9EF-43F6-AAD8-3A32D6425FAE}"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F591F3-F9EF-43F6-AAD8-3A32D6425FA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F591F3-F9EF-43F6-AAD8-3A32D6425FA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F591F3-F9EF-43F6-AAD8-3A32D6425FA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F591F3-F9EF-43F6-AAD8-3A32D6425FAE}"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F591F3-F9EF-43F6-AAD8-3A32D6425FA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F591F3-F9EF-43F6-AAD8-3A32D6425FA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F591F3-F9EF-43F6-AAD8-3A32D6425FA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F591F3-F9EF-43F6-AAD8-3A32D6425FA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F591F3-F9EF-43F6-AAD8-3A32D6425FAE}" type="slidenum">
              <a:rPr lang="en-US" smtClean="0"/>
              <a:pPr/>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C10C03BD-8528-4FFF-B9C2-D91A33F1F915}" type="datetimeFigureOut">
              <a:rPr lang="en-US" smtClean="0"/>
              <a:pPr/>
              <a:t>2/8/2018</a:t>
            </a:fld>
            <a:endParaRPr lang="en-US" dirty="0"/>
          </a:p>
        </p:txBody>
      </p:sp>
      <p:sp>
        <p:nvSpPr>
          <p:cNvPr id="9" name="Slide Number Placeholder 8"/>
          <p:cNvSpPr>
            <a:spLocks noGrp="1"/>
          </p:cNvSpPr>
          <p:nvPr>
            <p:ph type="sldNum" sz="quarter" idx="11"/>
          </p:nvPr>
        </p:nvSpPr>
        <p:spPr/>
        <p:txBody>
          <a:bodyPr/>
          <a:lstStyle/>
          <a:p>
            <a:fld id="{D5F591F3-F9EF-43F6-AAD8-3A32D6425FAE}"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D5F591F3-F9EF-43F6-AAD8-3A32D6425FAE}"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C10C03BD-8528-4FFF-B9C2-D91A33F1F915}" type="datetimeFigureOut">
              <a:rPr lang="en-US" smtClean="0"/>
              <a:pPr/>
              <a:t>2/8/2018</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5475" y="2263775"/>
            <a:ext cx="7772400" cy="2298700"/>
          </a:xfrm>
        </p:spPr>
        <p:txBody>
          <a:bodyPr/>
          <a:lstStyle/>
          <a:p>
            <a:pPr>
              <a:defRPr/>
            </a:pPr>
            <a:r>
              <a:rPr lang="en-US" sz="4400" dirty="0"/>
              <a:t>Maternal Diet and Fetal Growth </a:t>
            </a:r>
            <a:br>
              <a:rPr lang="en-US" sz="4400" dirty="0"/>
            </a:br>
            <a:r>
              <a:rPr lang="en-US" sz="4400" dirty="0"/>
              <a:t>in a Pregnancy Cohort</a:t>
            </a:r>
            <a:endParaRPr lang="en-US" sz="4400" dirty="0">
              <a:ea typeface="+mj-ea"/>
              <a:cs typeface="+mj-cs"/>
            </a:endParaRPr>
          </a:p>
        </p:txBody>
      </p:sp>
      <p:pic>
        <p:nvPicPr>
          <p:cNvPr id="5124" name="Picture 2"/>
          <p:cNvPicPr>
            <a:picLocks noChangeAspect="1"/>
          </p:cNvPicPr>
          <p:nvPr/>
        </p:nvPicPr>
        <p:blipFill>
          <a:blip r:embed="rId3" cstate="print"/>
          <a:srcRect/>
          <a:stretch>
            <a:fillRect/>
          </a:stretch>
        </p:blipFill>
        <p:spPr bwMode="auto">
          <a:xfrm>
            <a:off x="6321425" y="407988"/>
            <a:ext cx="1779588" cy="1687512"/>
          </a:xfrm>
          <a:prstGeom prst="rect">
            <a:avLst/>
          </a:prstGeom>
          <a:noFill/>
          <a:ln w="9525">
            <a:noFill/>
            <a:miter lim="800000"/>
            <a:headEnd/>
            <a:tailEnd/>
          </a:ln>
        </p:spPr>
      </p:pic>
      <p:pic>
        <p:nvPicPr>
          <p:cNvPr id="5125" name="2 Imagen" descr="unam2.jpg"/>
          <p:cNvPicPr>
            <a:picLocks noChangeAspect="1" noChangeArrowheads="1"/>
          </p:cNvPicPr>
          <p:nvPr/>
        </p:nvPicPr>
        <p:blipFill>
          <a:blip r:embed="rId4" cstate="print"/>
          <a:srcRect/>
          <a:stretch>
            <a:fillRect/>
          </a:stretch>
        </p:blipFill>
        <p:spPr bwMode="auto">
          <a:xfrm>
            <a:off x="393700" y="407988"/>
            <a:ext cx="1547813" cy="1687512"/>
          </a:xfrm>
          <a:prstGeom prst="rect">
            <a:avLst/>
          </a:prstGeom>
          <a:noFill/>
          <a:ln w="9525">
            <a:noFill/>
            <a:miter lim="800000"/>
            <a:headEnd/>
            <a:tailEnd/>
          </a:ln>
        </p:spPr>
      </p:pic>
      <p:sp>
        <p:nvSpPr>
          <p:cNvPr id="5126" name="TextBox 3"/>
          <p:cNvSpPr txBox="1">
            <a:spLocks noChangeArrowheads="1"/>
          </p:cNvSpPr>
          <p:nvPr/>
        </p:nvSpPr>
        <p:spPr bwMode="auto">
          <a:xfrm>
            <a:off x="393700" y="4865688"/>
            <a:ext cx="6997700" cy="1477328"/>
          </a:xfrm>
          <a:prstGeom prst="rect">
            <a:avLst/>
          </a:prstGeom>
          <a:noFill/>
          <a:ln w="9525">
            <a:noFill/>
            <a:miter lim="800000"/>
            <a:headEnd/>
            <a:tailEnd/>
          </a:ln>
        </p:spPr>
        <p:txBody>
          <a:bodyPr wrap="square">
            <a:spAutoFit/>
          </a:bodyPr>
          <a:lstStyle/>
          <a:p>
            <a:pPr algn="ctr"/>
            <a:r>
              <a:rPr lang="en-US" dirty="0"/>
              <a:t>Marie O’Neill</a:t>
            </a:r>
          </a:p>
          <a:p>
            <a:pPr algn="ctr"/>
            <a:r>
              <a:rPr lang="en-US" dirty="0"/>
              <a:t>February 8, 2018</a:t>
            </a:r>
          </a:p>
          <a:p>
            <a:pPr algn="ctr"/>
            <a:r>
              <a:rPr lang="en-US" dirty="0"/>
              <a:t>With thanks to Drs. Melissa </a:t>
            </a:r>
            <a:r>
              <a:rPr lang="en-US" dirty="0" err="1"/>
              <a:t>Smarr</a:t>
            </a:r>
            <a:r>
              <a:rPr lang="en-US" dirty="0"/>
              <a:t>, Monica </a:t>
            </a:r>
            <a:r>
              <a:rPr lang="en-US" dirty="0" err="1"/>
              <a:t>Ancira</a:t>
            </a:r>
            <a:r>
              <a:rPr lang="en-US" dirty="0"/>
              <a:t>-Moreno, Marisol Castillo-</a:t>
            </a:r>
            <a:r>
              <a:rPr lang="en-US" dirty="0" err="1"/>
              <a:t>Castrejon</a:t>
            </a:r>
            <a:r>
              <a:rPr lang="en-US" dirty="0"/>
              <a:t> and </a:t>
            </a:r>
            <a:r>
              <a:rPr lang="en-US" dirty="0" err="1"/>
              <a:t>Miatta</a:t>
            </a:r>
            <a:r>
              <a:rPr lang="en-US" dirty="0"/>
              <a:t> Buxton </a:t>
            </a:r>
          </a:p>
          <a:p>
            <a:pPr algn="ctr"/>
            <a:r>
              <a:rPr lang="en-US" dirty="0"/>
              <a:t>for slides and other background</a:t>
            </a:r>
          </a:p>
        </p:txBody>
      </p:sp>
      <p:pic>
        <p:nvPicPr>
          <p:cNvPr id="5127" name="Picture 4" descr="Mexico flag"/>
          <p:cNvPicPr>
            <a:picLocks noChangeAspect="1" noChangeArrowheads="1"/>
          </p:cNvPicPr>
          <p:nvPr/>
        </p:nvPicPr>
        <p:blipFill>
          <a:blip r:embed="rId5" cstate="print"/>
          <a:srcRect/>
          <a:stretch>
            <a:fillRect/>
          </a:stretch>
        </p:blipFill>
        <p:spPr bwMode="auto">
          <a:xfrm>
            <a:off x="2225675" y="647700"/>
            <a:ext cx="1919288" cy="1181100"/>
          </a:xfrm>
          <a:prstGeom prst="rect">
            <a:avLst/>
          </a:prstGeom>
          <a:noFill/>
          <a:ln w="9525">
            <a:noFill/>
            <a:miter lim="800000"/>
            <a:headEnd/>
            <a:tailEnd/>
          </a:ln>
        </p:spPr>
      </p:pic>
      <p:pic>
        <p:nvPicPr>
          <p:cNvPr id="5128" name="Picture 5" descr="180px-Flag_of_the_United_States_svg"/>
          <p:cNvPicPr>
            <a:picLocks noChangeAspect="1" noChangeArrowheads="1"/>
          </p:cNvPicPr>
          <p:nvPr/>
        </p:nvPicPr>
        <p:blipFill>
          <a:blip r:embed="rId6" cstate="print"/>
          <a:srcRect/>
          <a:stretch>
            <a:fillRect/>
          </a:stretch>
        </p:blipFill>
        <p:spPr bwMode="auto">
          <a:xfrm>
            <a:off x="4616450" y="647700"/>
            <a:ext cx="1704975" cy="11811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Content Placeholder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371600"/>
            <a:ext cx="26860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Content Placeholder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1354138"/>
            <a:ext cx="2717800"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Box 3"/>
          <p:cNvSpPr txBox="1">
            <a:spLocks noChangeArrowheads="1"/>
          </p:cNvSpPr>
          <p:nvPr/>
        </p:nvSpPr>
        <p:spPr bwMode="auto">
          <a:xfrm>
            <a:off x="762000" y="973138"/>
            <a:ext cx="2686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Head Circumference</a:t>
            </a:r>
          </a:p>
        </p:txBody>
      </p:sp>
      <p:sp>
        <p:nvSpPr>
          <p:cNvPr id="7173" name="TextBox 4"/>
          <p:cNvSpPr txBox="1">
            <a:spLocks noChangeArrowheads="1"/>
          </p:cNvSpPr>
          <p:nvPr/>
        </p:nvSpPr>
        <p:spPr bwMode="auto">
          <a:xfrm>
            <a:off x="228600" y="3962400"/>
            <a:ext cx="4495800" cy="192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Arial" charset="0"/>
              <a:buChar char="•"/>
            </a:pPr>
            <a:r>
              <a:rPr lang="en-US" altLang="en-US" dirty="0"/>
              <a:t>Not commonly stalled in size or reduced in growth rate ( brain sparing)</a:t>
            </a:r>
            <a:endParaRPr lang="en-US" altLang="en-US" sz="1100" dirty="0"/>
          </a:p>
          <a:p>
            <a:pPr eaLnBrk="1" hangingPunct="1">
              <a:buFont typeface="Arial" charset="0"/>
              <a:buChar char="•"/>
            </a:pPr>
            <a:endParaRPr lang="en-US" altLang="en-US" dirty="0"/>
          </a:p>
          <a:p>
            <a:pPr eaLnBrk="1" hangingPunct="1">
              <a:buFont typeface="Arial" charset="0"/>
              <a:buChar char="•"/>
            </a:pPr>
            <a:endParaRPr lang="en-US" altLang="en-US" dirty="0"/>
          </a:p>
          <a:p>
            <a:pPr eaLnBrk="1" hangingPunct="1">
              <a:buFont typeface="Arial" charset="0"/>
              <a:buChar char="•"/>
            </a:pPr>
            <a:r>
              <a:rPr lang="en-US" altLang="en-US" dirty="0"/>
              <a:t>Reduction in size and growth rate could indicate decrease blood flow to fetus</a:t>
            </a:r>
            <a:r>
              <a:rPr lang="en-US" altLang="en-US" sz="1100" dirty="0"/>
              <a:t>  (Kingdom and Baker, 2000)</a:t>
            </a:r>
          </a:p>
        </p:txBody>
      </p:sp>
      <p:sp>
        <p:nvSpPr>
          <p:cNvPr id="7174" name="TextBox 5"/>
          <p:cNvSpPr txBox="1">
            <a:spLocks noChangeArrowheads="1"/>
          </p:cNvSpPr>
          <p:nvPr/>
        </p:nvSpPr>
        <p:spPr bwMode="auto">
          <a:xfrm>
            <a:off x="5113338" y="973138"/>
            <a:ext cx="2717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a:t>Biparietal Diameter</a:t>
            </a:r>
          </a:p>
        </p:txBody>
      </p:sp>
      <p:sp>
        <p:nvSpPr>
          <p:cNvPr id="7175" name="TextBox 7"/>
          <p:cNvSpPr txBox="1">
            <a:spLocks noChangeArrowheads="1"/>
          </p:cNvSpPr>
          <p:nvPr/>
        </p:nvSpPr>
        <p:spPr bwMode="auto">
          <a:xfrm>
            <a:off x="2438400" y="6511925"/>
            <a:ext cx="31242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100" dirty="0"/>
              <a:t>(Images from: </a:t>
            </a:r>
            <a:r>
              <a:rPr lang="en-US" altLang="en-US" sz="1100" dirty="0" err="1"/>
              <a:t>Snijders</a:t>
            </a:r>
            <a:r>
              <a:rPr lang="en-US" altLang="en-US" sz="1100" dirty="0"/>
              <a:t> &amp; </a:t>
            </a:r>
            <a:r>
              <a:rPr lang="en-US" altLang="en-US" sz="1100" dirty="0" err="1"/>
              <a:t>Nicolaides</a:t>
            </a:r>
            <a:r>
              <a:rPr lang="en-US" altLang="en-US" sz="1100" dirty="0"/>
              <a:t>, 1994)</a:t>
            </a:r>
          </a:p>
        </p:txBody>
      </p:sp>
      <p:sp>
        <p:nvSpPr>
          <p:cNvPr id="7176" name="TextBox 9"/>
          <p:cNvSpPr txBox="1">
            <a:spLocks noChangeArrowheads="1"/>
          </p:cNvSpPr>
          <p:nvPr/>
        </p:nvSpPr>
        <p:spPr bwMode="auto">
          <a:xfrm>
            <a:off x="4965124" y="3854450"/>
            <a:ext cx="34168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Arial" charset="0"/>
              <a:buChar char="•"/>
            </a:pPr>
            <a:r>
              <a:rPr lang="en-US" altLang="en-US" dirty="0"/>
              <a:t>Subject to less measurement error. </a:t>
            </a:r>
            <a:r>
              <a:rPr lang="en-US" altLang="en-US" sz="1100" dirty="0"/>
              <a:t>(Carrera et al, 2001)</a:t>
            </a:r>
          </a:p>
          <a:p>
            <a:pPr marL="0" indent="0" eaLnBrk="1" hangingPunct="1"/>
            <a:endParaRPr lang="en-US" altLang="en-US" dirty="0"/>
          </a:p>
          <a:p>
            <a:pPr eaLnBrk="1" hangingPunct="1">
              <a:buFont typeface="Arial" charset="0"/>
              <a:buChar char="•"/>
            </a:pPr>
            <a:endParaRPr lang="en-US" altLang="en-US" dirty="0"/>
          </a:p>
          <a:p>
            <a:pPr eaLnBrk="1" hangingPunct="1">
              <a:buFont typeface="Arial" charset="0"/>
              <a:buChar char="•"/>
            </a:pPr>
            <a:r>
              <a:rPr lang="en-US" altLang="en-US" dirty="0"/>
              <a:t>Not a good single parameter predictor of IUGR late in gestation </a:t>
            </a:r>
            <a:r>
              <a:rPr lang="en-US" altLang="en-US" sz="1100" dirty="0"/>
              <a:t>(Carrera et al, 2001)</a:t>
            </a:r>
          </a:p>
          <a:p>
            <a:pPr eaLnBrk="1" hangingPunct="1">
              <a:buFont typeface="Arial" charset="0"/>
              <a:buChar char="•"/>
            </a:pPr>
            <a:endParaRPr lang="en-US" altLang="en-US" dirty="0"/>
          </a:p>
        </p:txBody>
      </p:sp>
      <p:sp>
        <p:nvSpPr>
          <p:cNvPr id="11" name="TextBox 10"/>
          <p:cNvSpPr txBox="1"/>
          <p:nvPr/>
        </p:nvSpPr>
        <p:spPr>
          <a:xfrm>
            <a:off x="1295400" y="304800"/>
            <a:ext cx="5710238" cy="584200"/>
          </a:xfrm>
          <a:prstGeom prst="rect">
            <a:avLst/>
          </a:prstGeom>
          <a:noFill/>
        </p:spPr>
        <p:txBody>
          <a:bodyPr>
            <a:spAutoFit/>
          </a:bodyPr>
          <a:lstStyle/>
          <a:p>
            <a:pPr algn="ctr">
              <a:defRPr/>
            </a:pPr>
            <a:r>
              <a:rPr lang="en-US" sz="3200" b="1" dirty="0">
                <a:solidFill>
                  <a:schemeClr val="tx2"/>
                </a:solidFill>
                <a:latin typeface="+mj-lt"/>
              </a:rPr>
              <a:t>Ultrasound Parameters</a:t>
            </a:r>
          </a:p>
        </p:txBody>
      </p:sp>
    </p:spTree>
    <p:extLst>
      <p:ext uri="{BB962C8B-B14F-4D97-AF65-F5344CB8AC3E}">
        <p14:creationId xmlns:p14="http://schemas.microsoft.com/office/powerpoint/2010/main" val="237455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3"/>
          <p:cNvSpPr txBox="1">
            <a:spLocks noChangeArrowheads="1"/>
          </p:cNvSpPr>
          <p:nvPr/>
        </p:nvSpPr>
        <p:spPr bwMode="auto">
          <a:xfrm>
            <a:off x="762000" y="973138"/>
            <a:ext cx="3238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Abdominal Circumference</a:t>
            </a:r>
          </a:p>
        </p:txBody>
      </p:sp>
      <p:sp>
        <p:nvSpPr>
          <p:cNvPr id="8195" name="TextBox 4"/>
          <p:cNvSpPr txBox="1">
            <a:spLocks noChangeArrowheads="1"/>
          </p:cNvSpPr>
          <p:nvPr/>
        </p:nvSpPr>
        <p:spPr bwMode="auto">
          <a:xfrm>
            <a:off x="214313" y="3810000"/>
            <a:ext cx="4113503" cy="27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cs typeface="Arial" charset="0"/>
              </a:defRPr>
            </a:lvl1pPr>
            <a:lvl2pPr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71500" eaLnBrk="1" hangingPunct="1">
              <a:buFont typeface="Arial" panose="020B0604020202020204" pitchFamily="34" charset="0"/>
              <a:buChar char="•"/>
            </a:pPr>
            <a:r>
              <a:rPr lang="en-US" altLang="en-US" dirty="0"/>
              <a:t>Best single parameter indicator of fetal growth ≥ 32 weeks:</a:t>
            </a:r>
          </a:p>
          <a:p>
            <a:pPr marL="742950" lvl="1" eaLnBrk="1" hangingPunct="1">
              <a:buFont typeface="Arial" panose="020B0604020202020204" pitchFamily="34" charset="0"/>
              <a:buChar char="•"/>
            </a:pPr>
            <a:r>
              <a:rPr lang="en-US" altLang="en-US" dirty="0"/>
              <a:t>sensitivity=83%</a:t>
            </a:r>
          </a:p>
          <a:p>
            <a:pPr marL="742950" lvl="1" eaLnBrk="1" hangingPunct="1">
              <a:buFont typeface="Arial" panose="020B0604020202020204" pitchFamily="34" charset="0"/>
              <a:buChar char="•"/>
            </a:pPr>
            <a:r>
              <a:rPr lang="en-US" altLang="en-US" dirty="0"/>
              <a:t>specificity =   87.7%</a:t>
            </a:r>
          </a:p>
          <a:p>
            <a:pPr marL="742950" lvl="1" eaLnBrk="1" hangingPunct="1"/>
            <a:endParaRPr lang="en-US" altLang="en-US" dirty="0"/>
          </a:p>
          <a:p>
            <a:pPr marL="571500" eaLnBrk="1" hangingPunct="1">
              <a:buFont typeface="Arial" panose="020B0604020202020204" pitchFamily="34" charset="0"/>
              <a:buChar char="•"/>
            </a:pPr>
            <a:r>
              <a:rPr lang="en-US" altLang="en-US" dirty="0"/>
              <a:t>Reflects volume of an incomplete liver development </a:t>
            </a:r>
            <a:r>
              <a:rPr lang="en-US" altLang="en-US" sz="1100" dirty="0"/>
              <a:t>(Carrera et al, 2001)</a:t>
            </a:r>
          </a:p>
          <a:p>
            <a:pPr eaLnBrk="1" hangingPunct="1"/>
            <a:endParaRPr lang="en-US" altLang="en-US" dirty="0"/>
          </a:p>
          <a:p>
            <a:pPr eaLnBrk="1" hangingPunct="1"/>
            <a:endParaRPr lang="en-US" altLang="en-US" dirty="0"/>
          </a:p>
        </p:txBody>
      </p:sp>
      <p:sp>
        <p:nvSpPr>
          <p:cNvPr id="8196" name="TextBox 5"/>
          <p:cNvSpPr txBox="1">
            <a:spLocks noChangeArrowheads="1"/>
          </p:cNvSpPr>
          <p:nvPr/>
        </p:nvSpPr>
        <p:spPr bwMode="auto">
          <a:xfrm>
            <a:off x="5113338" y="973138"/>
            <a:ext cx="2717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Femur Length</a:t>
            </a:r>
          </a:p>
        </p:txBody>
      </p:sp>
      <p:sp>
        <p:nvSpPr>
          <p:cNvPr id="8197" name="TextBox 7"/>
          <p:cNvSpPr txBox="1">
            <a:spLocks noChangeArrowheads="1"/>
          </p:cNvSpPr>
          <p:nvPr/>
        </p:nvSpPr>
        <p:spPr bwMode="auto">
          <a:xfrm>
            <a:off x="2765716" y="6556375"/>
            <a:ext cx="31242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100" dirty="0">
                <a:latin typeface="+mn-lt"/>
              </a:rPr>
              <a:t>(Images from: </a:t>
            </a:r>
            <a:r>
              <a:rPr lang="en-US" altLang="en-US" sz="1100" dirty="0" err="1">
                <a:latin typeface="+mn-lt"/>
              </a:rPr>
              <a:t>Snijders</a:t>
            </a:r>
            <a:r>
              <a:rPr lang="en-US" altLang="en-US" sz="1100" dirty="0">
                <a:latin typeface="+mn-lt"/>
              </a:rPr>
              <a:t> &amp; </a:t>
            </a:r>
            <a:r>
              <a:rPr lang="en-US" altLang="en-US" sz="1100" dirty="0" err="1">
                <a:latin typeface="+mn-lt"/>
              </a:rPr>
              <a:t>Nicolaides</a:t>
            </a:r>
            <a:r>
              <a:rPr lang="en-US" altLang="en-US" sz="1100" dirty="0">
                <a:latin typeface="+mn-lt"/>
              </a:rPr>
              <a:t>, 1994)</a:t>
            </a:r>
          </a:p>
        </p:txBody>
      </p:sp>
      <p:sp>
        <p:nvSpPr>
          <p:cNvPr id="10" name="TextBox 9"/>
          <p:cNvSpPr txBox="1"/>
          <p:nvPr/>
        </p:nvSpPr>
        <p:spPr>
          <a:xfrm>
            <a:off x="5410200" y="3835400"/>
            <a:ext cx="2651125" cy="2585323"/>
          </a:xfrm>
          <a:prstGeom prst="rect">
            <a:avLst/>
          </a:prstGeom>
          <a:noFill/>
        </p:spPr>
        <p:txBody>
          <a:bodyPr>
            <a:spAutoFit/>
          </a:bodyPr>
          <a:lstStyle/>
          <a:p>
            <a:pPr marL="285750" lvl="1" indent="-285750">
              <a:buFont typeface="Arial" pitchFamily="34" charset="0"/>
              <a:buChar char="•"/>
              <a:defRPr/>
            </a:pPr>
            <a:r>
              <a:rPr lang="en-US" dirty="0">
                <a:latin typeface="Arial" panose="020B0604020202020204" pitchFamily="34" charset="0"/>
                <a:cs typeface="Arial" panose="020B0604020202020204" pitchFamily="34" charset="0"/>
              </a:rPr>
              <a:t>Reductions may indicate symmetrical IUGR </a:t>
            </a:r>
            <a:r>
              <a:rPr lang="en-US" sz="1100" dirty="0">
                <a:latin typeface="Arial" panose="020B0604020202020204" pitchFamily="34" charset="0"/>
                <a:ea typeface="Verdana" pitchFamily="34" charset="0"/>
                <a:cs typeface="Arial" panose="020B0604020202020204" pitchFamily="34" charset="0"/>
              </a:rPr>
              <a:t>(Carrera et al, 2001)</a:t>
            </a:r>
          </a:p>
          <a:p>
            <a:pPr>
              <a:defRPr/>
            </a:pPr>
            <a:endParaRPr lang="en-US" dirty="0">
              <a:latin typeface="Arial" panose="020B0604020202020204" pitchFamily="34" charset="0"/>
              <a:cs typeface="Arial" panose="020B0604020202020204" pitchFamily="34" charset="0"/>
            </a:endParaRPr>
          </a:p>
          <a:p>
            <a:pPr>
              <a:defRPr/>
            </a:pPr>
            <a:endParaRPr lang="en-US" dirty="0">
              <a:latin typeface="Arial" panose="020B0604020202020204" pitchFamily="34" charset="0"/>
              <a:cs typeface="Arial" panose="020B0604020202020204" pitchFamily="34" charset="0"/>
            </a:endParaRPr>
          </a:p>
          <a:p>
            <a:pPr marL="285750" indent="-285750">
              <a:buFont typeface="Arial" pitchFamily="34" charset="0"/>
              <a:buChar char="•"/>
              <a:defRPr/>
            </a:pPr>
            <a:r>
              <a:rPr lang="en-US" dirty="0">
                <a:latin typeface="Arial" panose="020B0604020202020204" pitchFamily="34" charset="0"/>
                <a:cs typeface="Arial" panose="020B0604020202020204" pitchFamily="34" charset="0"/>
              </a:rPr>
              <a:t>FL/AC ratio can predict growth, independent of gestational age</a:t>
            </a:r>
          </a:p>
        </p:txBody>
      </p:sp>
      <p:sp>
        <p:nvSpPr>
          <p:cNvPr id="11" name="TextBox 10"/>
          <p:cNvSpPr txBox="1"/>
          <p:nvPr/>
        </p:nvSpPr>
        <p:spPr>
          <a:xfrm>
            <a:off x="1295400" y="304800"/>
            <a:ext cx="5710238" cy="584200"/>
          </a:xfrm>
          <a:prstGeom prst="rect">
            <a:avLst/>
          </a:prstGeom>
          <a:noFill/>
        </p:spPr>
        <p:txBody>
          <a:bodyPr>
            <a:spAutoFit/>
          </a:bodyPr>
          <a:lstStyle/>
          <a:p>
            <a:pPr algn="ctr">
              <a:defRPr/>
            </a:pPr>
            <a:r>
              <a:rPr lang="en-US" sz="3200" b="1" dirty="0">
                <a:solidFill>
                  <a:schemeClr val="tx2"/>
                </a:solidFill>
                <a:latin typeface="+mj-lt"/>
              </a:rPr>
              <a:t>Ultrasound Parameters</a:t>
            </a:r>
          </a:p>
        </p:txBody>
      </p:sp>
      <p:pic>
        <p:nvPicPr>
          <p:cNvPr id="8200" name="Content Placeholder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875" y="1381125"/>
            <a:ext cx="22002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Content Placeholder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1393825"/>
            <a:ext cx="3276600"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25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114300" lvl="1" indent="0">
              <a:buClr>
                <a:schemeClr val="accent1"/>
              </a:buClr>
              <a:buNone/>
            </a:pPr>
            <a:endParaRPr lang="en-US" sz="2400" dirty="0"/>
          </a:p>
          <a:p>
            <a:pPr marL="457200" lvl="1" indent="-342900">
              <a:buClr>
                <a:schemeClr val="accent1"/>
              </a:buClr>
            </a:pPr>
            <a:endParaRPr lang="en-US" sz="1000" b="1" dirty="0"/>
          </a:p>
          <a:p>
            <a:pPr marL="457200" lvl="1" indent="-342900">
              <a:buClr>
                <a:schemeClr val="accent1"/>
              </a:buClr>
            </a:pPr>
            <a:endParaRPr lang="en-US" sz="1000" b="1" dirty="0"/>
          </a:p>
          <a:p>
            <a:pPr marL="114300" lvl="1" indent="0">
              <a:buClr>
                <a:schemeClr val="accent1"/>
              </a:buClr>
              <a:buNone/>
            </a:pPr>
            <a:endParaRPr lang="en-US" sz="1000" b="1" dirty="0"/>
          </a:p>
          <a:p>
            <a:pPr marL="457200" lvl="1" indent="-342900">
              <a:buClr>
                <a:schemeClr val="accent1"/>
              </a:buClr>
            </a:pPr>
            <a:endParaRPr lang="en-US" sz="1000" b="1" dirty="0"/>
          </a:p>
          <a:p>
            <a:pPr marL="457200" lvl="1" indent="-342900">
              <a:buClr>
                <a:schemeClr val="accent1"/>
              </a:buClr>
            </a:pPr>
            <a:endParaRPr lang="en-US" sz="1000" b="1" dirty="0"/>
          </a:p>
          <a:p>
            <a:pPr marL="411480" lvl="1" indent="0">
              <a:buNone/>
            </a:pPr>
            <a:endParaRPr lang="en-US" sz="3200" dirty="0"/>
          </a:p>
          <a:p>
            <a:pPr marL="114300" indent="0">
              <a:buNone/>
            </a:pPr>
            <a:endParaRPr lang="en-US" b="1" dirty="0"/>
          </a:p>
          <a:p>
            <a:endParaRPr lang="en-US" sz="2400" b="1" dirty="0"/>
          </a:p>
          <a:p>
            <a:endParaRPr lang="en-U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5001" y="368935"/>
            <a:ext cx="6690199" cy="6344539"/>
          </a:xfrm>
        </p:spPr>
      </p:pic>
    </p:spTree>
    <p:extLst>
      <p:ext uri="{BB962C8B-B14F-4D97-AF65-F5344CB8AC3E}">
        <p14:creationId xmlns:p14="http://schemas.microsoft.com/office/powerpoint/2010/main" val="200117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normAutofit/>
          </a:bodyPr>
          <a:lstStyle/>
          <a:p>
            <a:r>
              <a:rPr lang="en-US" sz="3200" dirty="0"/>
              <a:t>Is better maternal diet quality during pregnancy associated with greater fetal growth as measured by ultrasound?</a:t>
            </a:r>
          </a:p>
          <a:p>
            <a:pPr lvl="1"/>
            <a:r>
              <a:rPr lang="en-US" sz="2800" dirty="0"/>
              <a:t>Is maternal weight gain a mediator of this association?</a:t>
            </a:r>
          </a:p>
          <a:p>
            <a:r>
              <a:rPr lang="en-US" sz="3200" dirty="0"/>
              <a:t>Does the association between maternal diet quality during pregnancy and fetal growth depend on the mother’s pre-gestational body mass index (BMI)?</a:t>
            </a:r>
          </a:p>
          <a:p>
            <a:pPr>
              <a:buNone/>
            </a:pPr>
            <a:endParaRPr lang="en-US" sz="3200" dirty="0"/>
          </a:p>
          <a:p>
            <a:endParaRPr lang="en-US" sz="3200" dirty="0"/>
          </a:p>
          <a:p>
            <a:pPr lvl="1"/>
            <a:endParaRPr lang="en-US" sz="2400" dirty="0"/>
          </a:p>
        </p:txBody>
      </p:sp>
    </p:spTree>
    <p:extLst>
      <p:ext uri="{BB962C8B-B14F-4D97-AF65-F5344CB8AC3E}">
        <p14:creationId xmlns:p14="http://schemas.microsoft.com/office/powerpoint/2010/main" val="3135063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448"/>
            <a:ext cx="7620000" cy="1143000"/>
          </a:xfrm>
        </p:spPr>
        <p:txBody>
          <a:bodyPr/>
          <a:lstStyle/>
          <a:p>
            <a:pPr algn="ctr"/>
            <a:r>
              <a:rPr lang="en-US" sz="3600" dirty="0"/>
              <a:t>Research Importance &amp; Implications</a:t>
            </a:r>
          </a:p>
        </p:txBody>
      </p:sp>
      <p:sp>
        <p:nvSpPr>
          <p:cNvPr id="3" name="Content Placeholder 2"/>
          <p:cNvSpPr>
            <a:spLocks noGrp="1"/>
          </p:cNvSpPr>
          <p:nvPr>
            <p:ph idx="1"/>
          </p:nvPr>
        </p:nvSpPr>
        <p:spPr>
          <a:xfrm>
            <a:off x="457200" y="1219200"/>
            <a:ext cx="7620000" cy="5181600"/>
          </a:xfrm>
        </p:spPr>
        <p:txBody>
          <a:bodyPr>
            <a:normAutofit fontScale="92500" lnSpcReduction="10000"/>
          </a:bodyPr>
          <a:lstStyle/>
          <a:p>
            <a:r>
              <a:rPr lang="en-US" sz="2800" dirty="0"/>
              <a:t>Use of repeated ultrasound measurements of fetal anthropometric parameters may reduce misclassification of growth restriction compared to SGA measure </a:t>
            </a:r>
          </a:p>
          <a:p>
            <a:endParaRPr lang="en-US" sz="2800" dirty="0"/>
          </a:p>
          <a:p>
            <a:r>
              <a:rPr lang="en-US" sz="2800" dirty="0"/>
              <a:t>Better understanding of extrinsic risk factors of IUGR (e.g., nutrition) could help with education around maternal health behaviors</a:t>
            </a:r>
          </a:p>
          <a:p>
            <a:endParaRPr lang="en-US" sz="2800" dirty="0"/>
          </a:p>
          <a:p>
            <a:r>
              <a:rPr lang="en-US" sz="2800" dirty="0"/>
              <a:t>Early identification of IUGR could set the course for treatment and management, reducing the number of IUGR attributed still births and low birth weight infants</a:t>
            </a:r>
          </a:p>
        </p:txBody>
      </p:sp>
    </p:spTree>
    <p:extLst>
      <p:ext uri="{BB962C8B-B14F-4D97-AF65-F5344CB8AC3E}">
        <p14:creationId xmlns:p14="http://schemas.microsoft.com/office/powerpoint/2010/main" val="2255437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28600" y="381000"/>
            <a:ext cx="8001000" cy="1143000"/>
          </a:xfrm>
        </p:spPr>
        <p:txBody>
          <a:bodyPr>
            <a:normAutofit fontScale="90000"/>
          </a:bodyPr>
          <a:lstStyle/>
          <a:p>
            <a:pPr algn="ctr">
              <a:defRPr/>
            </a:pPr>
            <a:r>
              <a:rPr lang="en-US" sz="4000" dirty="0"/>
              <a:t>Study Population</a:t>
            </a:r>
            <a:r>
              <a:rPr lang="en-US" sz="2400" dirty="0"/>
              <a:t>          </a:t>
            </a:r>
            <a:br>
              <a:rPr lang="en-US" sz="2400" dirty="0"/>
            </a:br>
            <a:r>
              <a:rPr lang="en-US" sz="2700" dirty="0"/>
              <a:t> </a:t>
            </a:r>
            <a:r>
              <a:rPr lang="en-US" sz="3100" dirty="0"/>
              <a:t>Pregnancy Research on Inflammation, Nutrition, &amp; City Environment: Systematic Analyses (PRINCESA) Cohort</a:t>
            </a:r>
            <a:br>
              <a:rPr lang="en-US" sz="3100" dirty="0"/>
            </a:br>
            <a:r>
              <a:rPr lang="en-US" sz="2000" dirty="0"/>
              <a:t>Funded by NIEHS grants: ES016932</a:t>
            </a:r>
            <a:r>
              <a:rPr lang="en-US" altLang="en-US" sz="2000" i="1" dirty="0"/>
              <a:t>  and  </a:t>
            </a:r>
            <a:r>
              <a:rPr lang="en-US" sz="2000" dirty="0"/>
              <a:t>ES 017022</a:t>
            </a:r>
            <a:endParaRPr lang="en-US" sz="3100" dirty="0"/>
          </a:p>
        </p:txBody>
      </p:sp>
      <p:sp>
        <p:nvSpPr>
          <p:cNvPr id="12291" name="Content Placeholder 2"/>
          <p:cNvSpPr>
            <a:spLocks noGrp="1"/>
          </p:cNvSpPr>
          <p:nvPr>
            <p:ph idx="1"/>
          </p:nvPr>
        </p:nvSpPr>
        <p:spPr>
          <a:xfrm>
            <a:off x="-152400" y="1905000"/>
            <a:ext cx="8534400" cy="4419600"/>
          </a:xfrm>
        </p:spPr>
        <p:txBody>
          <a:bodyPr>
            <a:normAutofit fontScale="92500" lnSpcReduction="10000"/>
          </a:bodyPr>
          <a:lstStyle/>
          <a:p>
            <a:pPr lvl="1" eaLnBrk="1" hangingPunct="1"/>
            <a:endParaRPr lang="en-US" altLang="en-US" dirty="0"/>
          </a:p>
          <a:p>
            <a:pPr lvl="1" eaLnBrk="1" hangingPunct="1"/>
            <a:r>
              <a:rPr lang="en-US" altLang="en-US" sz="2800" dirty="0" smtClean="0"/>
              <a:t>Live </a:t>
            </a:r>
            <a:r>
              <a:rPr lang="en-US" altLang="en-US" sz="2800" dirty="0"/>
              <a:t>and work in Mexico City </a:t>
            </a:r>
          </a:p>
          <a:p>
            <a:pPr lvl="1" eaLnBrk="1" hangingPunct="1"/>
            <a:r>
              <a:rPr lang="en-US" altLang="en-US" sz="2800" dirty="0"/>
              <a:t>Age ≥ 18 years</a:t>
            </a:r>
          </a:p>
          <a:p>
            <a:pPr lvl="1"/>
            <a:r>
              <a:rPr lang="en-US" altLang="en-US" sz="2800" dirty="0"/>
              <a:t>Most were non-smokers and </a:t>
            </a:r>
            <a:r>
              <a:rPr lang="en-US" altLang="en-US" sz="2800" dirty="0" smtClean="0"/>
              <a:t>recruited</a:t>
            </a:r>
            <a:endParaRPr lang="en-US" altLang="en-US" sz="2800" dirty="0"/>
          </a:p>
          <a:p>
            <a:pPr lvl="2">
              <a:buNone/>
            </a:pPr>
            <a:r>
              <a:rPr lang="en-US" altLang="en-US" sz="2400" dirty="0"/>
              <a:t>&lt; 18 weeks of gestation</a:t>
            </a:r>
          </a:p>
          <a:p>
            <a:pPr lvl="1" eaLnBrk="1" hangingPunct="1"/>
            <a:r>
              <a:rPr lang="en-US" altLang="en-US" sz="2800" dirty="0"/>
              <a:t>Singleton pregnancy</a:t>
            </a:r>
          </a:p>
          <a:p>
            <a:pPr lvl="1"/>
            <a:r>
              <a:rPr lang="en-US" altLang="en-US" sz="2800" dirty="0"/>
              <a:t>Other study design details in </a:t>
            </a:r>
            <a:br>
              <a:rPr lang="en-US" altLang="en-US" sz="2800" dirty="0"/>
            </a:br>
            <a:r>
              <a:rPr lang="en-US" altLang="en-US" sz="2800" dirty="0"/>
              <a:t>O’Neill et al., 2012</a:t>
            </a:r>
          </a:p>
          <a:p>
            <a:pPr lvl="1"/>
            <a:endParaRPr lang="en-US" altLang="en-US" dirty="0"/>
          </a:p>
          <a:p>
            <a:pPr eaLnBrk="1" hangingPunct="1">
              <a:buFont typeface="Arial" charset="0"/>
              <a:buNone/>
            </a:pPr>
            <a:r>
              <a:rPr lang="en-US" altLang="en-US" sz="2800" dirty="0" smtClean="0"/>
              <a:t>     CURRENT </a:t>
            </a:r>
            <a:r>
              <a:rPr lang="en-US" altLang="en-US" sz="2800" dirty="0"/>
              <a:t>SAMPLE: 660 women with live births</a:t>
            </a:r>
            <a:r>
              <a:rPr lang="en-US" altLang="en-US" sz="900" dirty="0"/>
              <a:t>				</a:t>
            </a:r>
          </a:p>
        </p:txBody>
      </p:sp>
      <p:pic>
        <p:nvPicPr>
          <p:cNvPr id="4" name="Picture 3" descr="cinderella pregnant.jpg"/>
          <p:cNvPicPr>
            <a:picLocks noChangeAspect="1"/>
          </p:cNvPicPr>
          <p:nvPr/>
        </p:nvPicPr>
        <p:blipFill>
          <a:blip r:embed="rId3" cstate="print"/>
          <a:stretch>
            <a:fillRect/>
          </a:stretch>
        </p:blipFill>
        <p:spPr>
          <a:xfrm>
            <a:off x="5839003" y="2133600"/>
            <a:ext cx="2519047" cy="2743200"/>
          </a:xfrm>
          <a:prstGeom prst="rect">
            <a:avLst/>
          </a:prstGeom>
        </p:spPr>
      </p:pic>
    </p:spTree>
    <p:extLst>
      <p:ext uri="{BB962C8B-B14F-4D97-AF65-F5344CB8AC3E}">
        <p14:creationId xmlns:p14="http://schemas.microsoft.com/office/powerpoint/2010/main" val="480197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0" y="380999"/>
            <a:ext cx="6223000" cy="3852863"/>
          </a:xfrm>
        </p:spPr>
      </p:pic>
      <p:pic>
        <p:nvPicPr>
          <p:cNvPr id="10243"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8713" y="381000"/>
            <a:ext cx="29718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Box 1"/>
          <p:cNvSpPr txBox="1">
            <a:spLocks noChangeArrowheads="1"/>
          </p:cNvSpPr>
          <p:nvPr/>
        </p:nvSpPr>
        <p:spPr bwMode="auto">
          <a:xfrm>
            <a:off x="228600" y="4267200"/>
            <a:ext cx="5257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Arial" charset="0"/>
              <a:buChar char="•"/>
              <a:defRPr/>
            </a:pPr>
            <a:r>
              <a:rPr lang="en-US" sz="2800" dirty="0">
                <a:latin typeface="+mn-lt"/>
              </a:rPr>
              <a:t>Location:  Valley of Mexico</a:t>
            </a:r>
          </a:p>
          <a:p>
            <a:pPr eaLnBrk="1" hangingPunct="1">
              <a:buFont typeface="Arial" charset="0"/>
              <a:buChar char="•"/>
              <a:defRPr/>
            </a:pPr>
            <a:r>
              <a:rPr lang="en-US" sz="2800" dirty="0">
                <a:latin typeface="+mn-lt"/>
              </a:rPr>
              <a:t>Altitude: 2,240 meters</a:t>
            </a:r>
          </a:p>
          <a:p>
            <a:pPr eaLnBrk="1" hangingPunct="1">
              <a:buFont typeface="Arial" charset="0"/>
              <a:buChar char="•"/>
              <a:defRPr/>
            </a:pPr>
            <a:r>
              <a:rPr lang="en-US" sz="2800" dirty="0">
                <a:latin typeface="+mn-lt"/>
              </a:rPr>
              <a:t>Population: 21 million </a:t>
            </a:r>
          </a:p>
        </p:txBody>
      </p:sp>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6488" y="4271963"/>
            <a:ext cx="2994025" cy="260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35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178800" cy="750888"/>
          </a:xfrm>
        </p:spPr>
        <p:txBody>
          <a:bodyPr/>
          <a:lstStyle/>
          <a:p>
            <a:pPr eaLnBrk="1" hangingPunct="1">
              <a:defRPr/>
            </a:pPr>
            <a:r>
              <a:rPr lang="en-US" dirty="0">
                <a:ea typeface="+mj-ea"/>
                <a:cs typeface="+mj-cs"/>
              </a:rPr>
              <a:t>Flow of data collection</a:t>
            </a:r>
            <a:endParaRPr lang="en-US" sz="2700" dirty="0">
              <a:ea typeface="+mj-ea"/>
              <a:cs typeface="+mj-cs"/>
            </a:endParaRPr>
          </a:p>
        </p:txBody>
      </p:sp>
      <p:sp>
        <p:nvSpPr>
          <p:cNvPr id="19458" name="Content Placeholder 3"/>
          <p:cNvSpPr>
            <a:spLocks noGrp="1"/>
          </p:cNvSpPr>
          <p:nvPr>
            <p:ph idx="1"/>
          </p:nvPr>
        </p:nvSpPr>
        <p:spPr>
          <a:xfrm>
            <a:off x="457200" y="1157288"/>
            <a:ext cx="8178800" cy="5418137"/>
          </a:xfrm>
        </p:spPr>
        <p:txBody>
          <a:bodyPr>
            <a:normAutofit fontScale="92500" lnSpcReduction="10000"/>
          </a:bodyPr>
          <a:lstStyle/>
          <a:p>
            <a:pPr marL="0" indent="0" eaLnBrk="1" hangingPunct="1">
              <a:buFont typeface="Arial" pitchFamily="34" charset="0"/>
              <a:buNone/>
            </a:pPr>
            <a:r>
              <a:rPr lang="en-US" sz="3200" dirty="0">
                <a:ea typeface="ＭＳ Ｐゴシック" pitchFamily="34" charset="-128"/>
              </a:rPr>
              <a:t>Baseline:</a:t>
            </a:r>
          </a:p>
          <a:p>
            <a:pPr marL="0" indent="0">
              <a:buFont typeface="Arial Black" pitchFamily="34" charset="0"/>
              <a:buAutoNum type="arabicPeriod"/>
            </a:pPr>
            <a:r>
              <a:rPr lang="en-US" sz="3200" b="0" dirty="0">
                <a:ea typeface="ＭＳ Ｐゴシック" pitchFamily="34" charset="-128"/>
              </a:rPr>
              <a:t> </a:t>
            </a:r>
            <a:r>
              <a:rPr lang="en-US" sz="3200" dirty="0">
                <a:ea typeface="ＭＳ Ｐゴシック" pitchFamily="34" charset="-128"/>
              </a:rPr>
              <a:t>Informed consent</a:t>
            </a:r>
          </a:p>
          <a:p>
            <a:pPr marL="0" indent="0">
              <a:buFont typeface="Arial Black" pitchFamily="34" charset="0"/>
              <a:buAutoNum type="arabicPeriod"/>
            </a:pPr>
            <a:r>
              <a:rPr lang="en-US" sz="3200" b="0" dirty="0">
                <a:ea typeface="ＭＳ Ｐゴシック" pitchFamily="34" charset="-128"/>
              </a:rPr>
              <a:t> Demographics </a:t>
            </a:r>
          </a:p>
          <a:p>
            <a:pPr marL="0" indent="0">
              <a:buFont typeface="Arial Black" pitchFamily="34" charset="0"/>
              <a:buAutoNum type="arabicPeriod"/>
            </a:pPr>
            <a:r>
              <a:rPr lang="en-US" sz="3200" b="0" dirty="0">
                <a:ea typeface="ＭＳ Ｐゴシック" pitchFamily="34" charset="-128"/>
              </a:rPr>
              <a:t> Health history</a:t>
            </a:r>
          </a:p>
          <a:p>
            <a:pPr marL="0" indent="0">
              <a:buFont typeface="Arial Black" pitchFamily="34" charset="0"/>
              <a:buAutoNum type="arabicPeriod"/>
            </a:pPr>
            <a:endParaRPr lang="en-US" sz="3200" dirty="0">
              <a:ea typeface="ＭＳ Ｐゴシック" pitchFamily="34" charset="-128"/>
            </a:endParaRPr>
          </a:p>
          <a:p>
            <a:pPr marL="0" indent="0">
              <a:buNone/>
            </a:pPr>
            <a:r>
              <a:rPr lang="en-US" sz="3200" dirty="0">
                <a:ea typeface="ＭＳ Ｐゴシック" pitchFamily="34" charset="-128"/>
              </a:rPr>
              <a:t>Monthly visits: </a:t>
            </a:r>
            <a:endParaRPr lang="en-US" sz="3200" b="0" dirty="0">
              <a:ea typeface="ＭＳ Ｐゴシック" pitchFamily="34" charset="-128"/>
            </a:endParaRPr>
          </a:p>
          <a:p>
            <a:pPr marL="0" indent="0" eaLnBrk="1" hangingPunct="1">
              <a:buFont typeface="Arial Black" pitchFamily="34" charset="0"/>
              <a:buAutoNum type="arabicPeriod"/>
            </a:pPr>
            <a:r>
              <a:rPr lang="en-US" sz="3200" b="0" dirty="0">
                <a:ea typeface="ＭＳ Ｐゴシック" pitchFamily="34" charset="-128"/>
              </a:rPr>
              <a:t> Clinical evaluation: </a:t>
            </a:r>
            <a:r>
              <a:rPr lang="en-US" sz="3200" b="1" dirty="0">
                <a:ea typeface="ＭＳ Ｐゴシック" pitchFamily="34" charset="-128"/>
              </a:rPr>
              <a:t>fetal growth assessment with ultrasound</a:t>
            </a:r>
            <a:r>
              <a:rPr lang="en-US" sz="3200" b="0" dirty="0">
                <a:ea typeface="ＭＳ Ｐゴシック" pitchFamily="34" charset="-128"/>
              </a:rPr>
              <a:t>,  other clinical data.</a:t>
            </a:r>
          </a:p>
          <a:p>
            <a:pPr marL="0" indent="0" eaLnBrk="1" hangingPunct="1">
              <a:buFont typeface="Arial Black" pitchFamily="34" charset="0"/>
              <a:buAutoNum type="arabicPeriod"/>
            </a:pPr>
            <a:r>
              <a:rPr lang="en-US" sz="3200" b="0" dirty="0">
                <a:ea typeface="ＭＳ Ｐゴシック" pitchFamily="34" charset="-128"/>
              </a:rPr>
              <a:t> Maternal anthropometric measures, weight gain</a:t>
            </a:r>
          </a:p>
          <a:p>
            <a:pPr marL="0" indent="0">
              <a:buFont typeface="Arial Black" pitchFamily="34" charset="0"/>
              <a:buAutoNum type="arabicPeriod"/>
            </a:pPr>
            <a:r>
              <a:rPr lang="en-US" sz="3200" dirty="0">
                <a:ea typeface="ＭＳ Ｐゴシック" pitchFamily="34" charset="-128"/>
              </a:rPr>
              <a:t> Nutritional assessment: Food </a:t>
            </a:r>
            <a:r>
              <a:rPr lang="en-US" sz="3200" b="0" dirty="0">
                <a:ea typeface="ＭＳ Ｐゴシック" pitchFamily="34" charset="-128"/>
              </a:rPr>
              <a:t>frequency questionnaire (FFQ) and 24 hour recall.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5791200" cy="930275"/>
          </a:xfrm>
        </p:spPr>
        <p:txBody>
          <a:bodyPr/>
          <a:lstStyle/>
          <a:p>
            <a:pPr eaLnBrk="1" fontAlgn="auto" hangingPunct="1">
              <a:spcAft>
                <a:spcPts val="0"/>
              </a:spcAft>
              <a:defRPr/>
            </a:pPr>
            <a:r>
              <a:rPr lang="en-US" dirty="0">
                <a:ea typeface="+mj-ea"/>
                <a:cs typeface="+mj-cs"/>
              </a:rPr>
              <a:t>Dietary intake</a:t>
            </a:r>
          </a:p>
        </p:txBody>
      </p:sp>
      <p:sp>
        <p:nvSpPr>
          <p:cNvPr id="25602" name="Content Placeholder 2"/>
          <p:cNvSpPr>
            <a:spLocks noGrp="1"/>
          </p:cNvSpPr>
          <p:nvPr>
            <p:ph idx="1"/>
          </p:nvPr>
        </p:nvSpPr>
        <p:spPr>
          <a:xfrm>
            <a:off x="457200" y="1622425"/>
            <a:ext cx="7620000" cy="4930775"/>
          </a:xfrm>
        </p:spPr>
        <p:txBody>
          <a:bodyPr>
            <a:normAutofit/>
          </a:bodyPr>
          <a:lstStyle/>
          <a:p>
            <a:pPr marL="0" indent="0" eaLnBrk="1" hangingPunct="1">
              <a:buFont typeface="Arial" pitchFamily="34" charset="0"/>
              <a:buNone/>
            </a:pPr>
            <a:r>
              <a:rPr lang="en-US" dirty="0">
                <a:ea typeface="ＭＳ Ｐゴシック" pitchFamily="34" charset="-128"/>
                <a:sym typeface="Wingdings" pitchFamily="2" charset="2"/>
              </a:rPr>
              <a:t>At one to three visits during pregnancy, we administered a quantitative assessment of dietary intake </a:t>
            </a:r>
          </a:p>
          <a:p>
            <a:pPr marL="0" indent="0" eaLnBrk="1" hangingPunct="1">
              <a:buNone/>
            </a:pPr>
            <a:endParaRPr lang="en-US" dirty="0">
              <a:ea typeface="ＭＳ Ｐゴシック" pitchFamily="34" charset="-128"/>
            </a:endParaRPr>
          </a:p>
          <a:p>
            <a:pPr marL="0" indent="0" eaLnBrk="1" hangingPunct="1"/>
            <a:r>
              <a:rPr lang="en-US" dirty="0">
                <a:ea typeface="ＭＳ Ｐゴシック" pitchFamily="34" charset="-128"/>
              </a:rPr>
              <a:t> Multi-step 24-hour dietary recall </a:t>
            </a:r>
            <a:r>
              <a:rPr lang="en-US" dirty="0">
                <a:ea typeface="ＭＳ Ｐゴシック" pitchFamily="34" charset="-128"/>
                <a:sym typeface="Wingdings" pitchFamily="2" charset="2"/>
              </a:rPr>
              <a:t> quantitative</a:t>
            </a:r>
          </a:p>
          <a:p>
            <a:pPr marL="0" indent="0" eaLnBrk="1" hangingPunct="1">
              <a:buFont typeface="Arial" pitchFamily="34" charset="0"/>
              <a:buNone/>
            </a:pPr>
            <a:r>
              <a:rPr lang="en-US" dirty="0">
                <a:ea typeface="ＭＳ Ｐゴシック" pitchFamily="34" charset="-128"/>
                <a:sym typeface="Wingdings" pitchFamily="2" charset="2"/>
              </a:rPr>
              <a:t>       Use of food replicas</a:t>
            </a:r>
          </a:p>
          <a:p>
            <a:pPr marL="0" indent="0" eaLnBrk="1" hangingPunct="1">
              <a:buFont typeface="Arial" pitchFamily="34" charset="0"/>
              <a:buNone/>
            </a:pPr>
            <a:r>
              <a:rPr lang="en-US" dirty="0">
                <a:ea typeface="ＭＳ Ｐゴシック" pitchFamily="34" charset="-128"/>
                <a:sym typeface="Wingdings" pitchFamily="2" charset="2"/>
              </a:rPr>
              <a:t>       Analyzed by Food Processor®</a:t>
            </a:r>
          </a:p>
          <a:p>
            <a:pPr marL="0" indent="0" eaLnBrk="1" hangingPunct="1">
              <a:buFont typeface="Arial" pitchFamily="34" charset="0"/>
              <a:buNone/>
            </a:pPr>
            <a:endParaRPr lang="en-US" dirty="0">
              <a:ea typeface="ＭＳ Ｐゴシック" pitchFamily="34" charset="-128"/>
              <a:sym typeface="Wingdings" pitchFamily="2" charset="2"/>
            </a:endParaRPr>
          </a:p>
          <a:p>
            <a:pPr indent="-342900"/>
            <a:r>
              <a:rPr lang="en-US" dirty="0">
                <a:ea typeface="ＭＳ Ｐゴシック" pitchFamily="34" charset="-128"/>
                <a:sym typeface="Wingdings" pitchFamily="2" charset="2"/>
              </a:rPr>
              <a:t>Calculated:</a:t>
            </a:r>
          </a:p>
          <a:p>
            <a:pPr marL="0" indent="0">
              <a:buNone/>
            </a:pPr>
            <a:r>
              <a:rPr lang="en-US" dirty="0">
                <a:ea typeface="ＭＳ Ｐゴシック" pitchFamily="34" charset="-128"/>
                <a:sym typeface="Wingdings" pitchFamily="2" charset="2"/>
              </a:rPr>
              <a:t>Maternal Dietary Quality</a:t>
            </a:r>
          </a:p>
          <a:p>
            <a:pPr marL="0" indent="0" eaLnBrk="1" hangingPunct="1">
              <a:buFont typeface="Arial" pitchFamily="34" charset="0"/>
              <a:buNone/>
            </a:pPr>
            <a:r>
              <a:rPr lang="en-US" dirty="0">
                <a:ea typeface="ＭＳ Ｐゴシック" pitchFamily="34" charset="-128"/>
                <a:sym typeface="Wingdings" pitchFamily="2" charset="2"/>
              </a:rPr>
              <a:t>Score (0 to 6, from food groups)</a:t>
            </a:r>
          </a:p>
          <a:p>
            <a:pPr marL="0" indent="0" eaLnBrk="1" hangingPunct="1">
              <a:buFont typeface="Arial" pitchFamily="34" charset="0"/>
              <a:buNone/>
            </a:pPr>
            <a:r>
              <a:rPr lang="en-US" dirty="0">
                <a:ea typeface="ＭＳ Ｐゴシック" pitchFamily="34" charset="-128"/>
                <a:sym typeface="Wingdings" pitchFamily="2" charset="2"/>
              </a:rPr>
              <a:t>over the entire pregnancy</a:t>
            </a:r>
          </a:p>
          <a:p>
            <a:pPr marL="0" indent="0" eaLnBrk="1" hangingPunct="1"/>
            <a:endParaRPr lang="en-US" dirty="0">
              <a:ea typeface="ＭＳ Ｐゴシック" pitchFamily="34" charset="-128"/>
            </a:endParaRPr>
          </a:p>
        </p:txBody>
      </p:sp>
      <p:pic>
        <p:nvPicPr>
          <p:cNvPr id="25603" name="Picture 4" descr="Antojitos Mexicanos 4.jpg"/>
          <p:cNvPicPr>
            <a:picLocks noChangeAspect="1"/>
          </p:cNvPicPr>
          <p:nvPr/>
        </p:nvPicPr>
        <p:blipFill>
          <a:blip r:embed="rId3" cstate="print"/>
          <a:srcRect/>
          <a:stretch>
            <a:fillRect/>
          </a:stretch>
        </p:blipFill>
        <p:spPr bwMode="auto">
          <a:xfrm>
            <a:off x="4724400" y="3581400"/>
            <a:ext cx="3464630" cy="259397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661031905"/>
              </p:ext>
            </p:extLst>
          </p:nvPr>
        </p:nvGraphicFramePr>
        <p:xfrm>
          <a:off x="685800" y="533400"/>
          <a:ext cx="6858000" cy="632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381000" y="152400"/>
            <a:ext cx="8077200" cy="1249363"/>
          </a:xfrm>
          <a:prstGeom prst="rect">
            <a:avLst/>
          </a:prstGeom>
        </p:spPr>
        <p:txBody>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defRPr/>
            </a:pPr>
            <a:r>
              <a:rPr lang="en-US" sz="2800" dirty="0"/>
              <a:t>Variables of interest from Mexico City PRINCESA cohort</a:t>
            </a:r>
          </a:p>
        </p:txBody>
      </p:sp>
    </p:spTree>
    <p:extLst>
      <p:ext uri="{BB962C8B-B14F-4D97-AF65-F5344CB8AC3E}">
        <p14:creationId xmlns:p14="http://schemas.microsoft.com/office/powerpoint/2010/main" val="2986260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5026011" y="3334657"/>
            <a:ext cx="0" cy="49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36817" y="3334657"/>
            <a:ext cx="1" cy="490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733800" y="2801257"/>
            <a:ext cx="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651243" y="3803650"/>
            <a:ext cx="2749557" cy="2209799"/>
          </a:xfrm>
          <a:prstGeom prst="ellipse">
            <a:avLst/>
          </a:prstGeom>
          <a:solidFill>
            <a:schemeClr val="accent1">
              <a:alpha val="69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Intrauterine Growth Restriction</a:t>
            </a:r>
          </a:p>
          <a:p>
            <a:pPr algn="ctr">
              <a:defRPr/>
            </a:pPr>
            <a:r>
              <a:rPr lang="en-US" sz="2800" dirty="0"/>
              <a:t>(IUGR)</a:t>
            </a:r>
          </a:p>
        </p:txBody>
      </p:sp>
      <p:sp>
        <p:nvSpPr>
          <p:cNvPr id="24" name="Oval 23"/>
          <p:cNvSpPr/>
          <p:nvPr/>
        </p:nvSpPr>
        <p:spPr>
          <a:xfrm>
            <a:off x="1371600" y="3803650"/>
            <a:ext cx="2590799" cy="2209799"/>
          </a:xfrm>
          <a:prstGeom prst="ellipse">
            <a:avLst/>
          </a:prstGeom>
          <a:solidFill>
            <a:schemeClr val="accent1">
              <a:lumMod val="60000"/>
              <a:lumOff val="40000"/>
              <a:alpha val="6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Preterm Birth</a:t>
            </a:r>
          </a:p>
          <a:p>
            <a:pPr algn="ctr">
              <a:defRPr/>
            </a:pPr>
            <a:r>
              <a:rPr lang="en-US" sz="2800" dirty="0"/>
              <a:t>(PTB)</a:t>
            </a:r>
          </a:p>
        </p:txBody>
      </p:sp>
      <p:cxnSp>
        <p:nvCxnSpPr>
          <p:cNvPr id="35" name="Straight Connector 34"/>
          <p:cNvCxnSpPr/>
          <p:nvPr/>
        </p:nvCxnSpPr>
        <p:spPr>
          <a:xfrm>
            <a:off x="2536818" y="3334657"/>
            <a:ext cx="251460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308218" y="381000"/>
            <a:ext cx="2971800" cy="2420257"/>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t>Low Birth Weight</a:t>
            </a:r>
          </a:p>
        </p:txBody>
      </p:sp>
      <p:sp>
        <p:nvSpPr>
          <p:cNvPr id="37" name="Oval 36"/>
          <p:cNvSpPr/>
          <p:nvPr/>
        </p:nvSpPr>
        <p:spPr>
          <a:xfrm>
            <a:off x="5972175" y="5531415"/>
            <a:ext cx="1436728" cy="1197430"/>
          </a:xfrm>
          <a:prstGeom prst="ellipse">
            <a:avLst/>
          </a:prstGeom>
          <a:solidFill>
            <a:schemeClr val="accent1">
              <a:lumMod val="75000"/>
              <a:alpha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Term Birth</a:t>
            </a:r>
          </a:p>
        </p:txBody>
      </p:sp>
      <p:cxnSp>
        <p:nvCxnSpPr>
          <p:cNvPr id="39" name="Straight Connector 38"/>
          <p:cNvCxnSpPr/>
          <p:nvPr/>
        </p:nvCxnSpPr>
        <p:spPr>
          <a:xfrm>
            <a:off x="5772146" y="5674501"/>
            <a:ext cx="288925" cy="204788"/>
          </a:xfrm>
          <a:prstGeom prst="line">
            <a:avLst/>
          </a:prstGeom>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3190" y="5584030"/>
            <a:ext cx="1447798" cy="1144815"/>
          </a:xfrm>
          <a:prstGeom prst="ellipse">
            <a:avLst/>
          </a:prstGeom>
          <a:solidFill>
            <a:schemeClr val="bg2">
              <a:lumMod val="75000"/>
              <a:alpha val="4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Average  Growth</a:t>
            </a:r>
          </a:p>
        </p:txBody>
      </p:sp>
      <p:cxnSp>
        <p:nvCxnSpPr>
          <p:cNvPr id="41" name="Straight Connector 40"/>
          <p:cNvCxnSpPr/>
          <p:nvPr/>
        </p:nvCxnSpPr>
        <p:spPr>
          <a:xfrm flipH="1">
            <a:off x="1511304" y="5722137"/>
            <a:ext cx="314326" cy="200025"/>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230846" y="2906627"/>
            <a:ext cx="3581400" cy="646331"/>
          </a:xfrm>
          <a:prstGeom prst="rect">
            <a:avLst/>
          </a:prstGeom>
          <a:noFill/>
        </p:spPr>
        <p:txBody>
          <a:bodyPr wrap="square" rtlCol="0">
            <a:spAutoFit/>
          </a:bodyPr>
          <a:lstStyle/>
          <a:p>
            <a:r>
              <a:rPr lang="en-US" dirty="0"/>
              <a:t>a condition in which a fetus does not  achieve optimal growth </a:t>
            </a:r>
          </a:p>
        </p:txBody>
      </p:sp>
      <p:cxnSp>
        <p:nvCxnSpPr>
          <p:cNvPr id="4" name="Straight Arrow Connector 3"/>
          <p:cNvCxnSpPr/>
          <p:nvPr/>
        </p:nvCxnSpPr>
        <p:spPr>
          <a:xfrm flipV="1">
            <a:off x="6095819" y="3582307"/>
            <a:ext cx="476412" cy="5702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91200" y="990600"/>
            <a:ext cx="1905000" cy="646331"/>
          </a:xfrm>
          <a:prstGeom prst="rect">
            <a:avLst/>
          </a:prstGeom>
          <a:noFill/>
        </p:spPr>
        <p:txBody>
          <a:bodyPr wrap="square" rtlCol="0">
            <a:spAutoFit/>
          </a:bodyPr>
          <a:lstStyle/>
          <a:p>
            <a:r>
              <a:rPr lang="en-US" dirty="0" err="1"/>
              <a:t>birthweight</a:t>
            </a:r>
            <a:r>
              <a:rPr lang="en-US" dirty="0"/>
              <a:t> &lt;2,500 grams</a:t>
            </a:r>
          </a:p>
        </p:txBody>
      </p:sp>
      <p:cxnSp>
        <p:nvCxnSpPr>
          <p:cNvPr id="18" name="Straight Arrow Connector 17"/>
          <p:cNvCxnSpPr>
            <a:endCxn id="15" idx="1"/>
          </p:cNvCxnSpPr>
          <p:nvPr/>
        </p:nvCxnSpPr>
        <p:spPr>
          <a:xfrm>
            <a:off x="5410200" y="1295401"/>
            <a:ext cx="381000" cy="1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1219200" y="3581400"/>
            <a:ext cx="304800" cy="3416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4800" y="2743200"/>
            <a:ext cx="2133600" cy="646331"/>
          </a:xfrm>
          <a:prstGeom prst="rect">
            <a:avLst/>
          </a:prstGeom>
          <a:noFill/>
        </p:spPr>
        <p:txBody>
          <a:bodyPr wrap="square" rtlCol="0">
            <a:spAutoFit/>
          </a:bodyPr>
          <a:lstStyle/>
          <a:p>
            <a:r>
              <a:rPr lang="en-US" dirty="0"/>
              <a:t>&lt; 37 weeks completed gestation</a:t>
            </a:r>
          </a:p>
        </p:txBody>
      </p:sp>
    </p:spTree>
    <p:extLst>
      <p:ext uri="{BB962C8B-B14F-4D97-AF65-F5344CB8AC3E}">
        <p14:creationId xmlns:p14="http://schemas.microsoft.com/office/powerpoint/2010/main" val="190824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10"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6" grpId="0" animBg="1"/>
      <p:bldP spid="37" grpId="0" animBg="1"/>
      <p:bldP spid="40"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0622 UMich Ann Arbor 3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2819400"/>
            <a:ext cx="3753426" cy="279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r="10937" b="10168"/>
          <a:stretch/>
        </p:blipFill>
        <p:spPr>
          <a:xfrm>
            <a:off x="381000" y="2819400"/>
            <a:ext cx="3894802" cy="2895600"/>
          </a:xfrm>
          <a:prstGeom prst="rect">
            <a:avLst/>
          </a:prstGeom>
        </p:spPr>
      </p:pic>
      <p:sp>
        <p:nvSpPr>
          <p:cNvPr id="5" name="TextBox 4"/>
          <p:cNvSpPr txBox="1"/>
          <p:nvPr/>
        </p:nvSpPr>
        <p:spPr>
          <a:xfrm>
            <a:off x="838200" y="1143000"/>
            <a:ext cx="6629400" cy="646331"/>
          </a:xfrm>
          <a:prstGeom prst="rect">
            <a:avLst/>
          </a:prstGeom>
          <a:noFill/>
        </p:spPr>
        <p:txBody>
          <a:bodyPr wrap="square" rtlCol="0">
            <a:spAutoFit/>
          </a:bodyPr>
          <a:lstStyle/>
          <a:p>
            <a:pPr algn="ctr"/>
            <a:r>
              <a:rPr lang="en-US" dirty="0"/>
              <a:t>THANK YOU!   </a:t>
            </a:r>
          </a:p>
          <a:p>
            <a:pPr algn="ctr"/>
            <a:r>
              <a:rPr lang="en-US" dirty="0"/>
              <a:t>marieo@umich.edu</a:t>
            </a:r>
          </a:p>
        </p:txBody>
      </p:sp>
    </p:spTree>
    <p:extLst>
      <p:ext uri="{BB962C8B-B14F-4D97-AF65-F5344CB8AC3E}">
        <p14:creationId xmlns:p14="http://schemas.microsoft.com/office/powerpoint/2010/main" val="397995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274638"/>
            <a:ext cx="8686800" cy="1143000"/>
          </a:xfrm>
        </p:spPr>
        <p:txBody>
          <a:bodyPr>
            <a:normAutofit fontScale="90000"/>
          </a:bodyPr>
          <a:lstStyle/>
          <a:p>
            <a:pPr algn="ctr" eaLnBrk="1" fontAlgn="auto" hangingPunct="1">
              <a:spcAft>
                <a:spcPts val="0"/>
              </a:spcAft>
              <a:defRPr/>
            </a:pPr>
            <a:r>
              <a:rPr lang="en-US" sz="3600" dirty="0">
                <a:latin typeface="+mn-lt"/>
              </a:rPr>
              <a:t>    </a:t>
            </a:r>
            <a:r>
              <a:rPr lang="en-US" sz="3600" dirty="0"/>
              <a:t>IUGR Related Neonatal Morbidity &amp; Mortality </a:t>
            </a:r>
          </a:p>
        </p:txBody>
      </p:sp>
      <p:sp>
        <p:nvSpPr>
          <p:cNvPr id="8195" name="Content Placeholder 2"/>
          <p:cNvSpPr>
            <a:spLocks noGrp="1"/>
          </p:cNvSpPr>
          <p:nvPr>
            <p:ph sz="half" idx="1"/>
          </p:nvPr>
        </p:nvSpPr>
        <p:spPr>
          <a:xfrm>
            <a:off x="76200" y="1371600"/>
            <a:ext cx="4636994" cy="4589463"/>
          </a:xfrm>
        </p:spPr>
        <p:txBody>
          <a:bodyPr rtlCol="0">
            <a:normAutofit/>
          </a:bodyPr>
          <a:lstStyle/>
          <a:p>
            <a:pPr eaLnBrk="1" fontAlgn="auto" hangingPunct="1">
              <a:spcAft>
                <a:spcPts val="0"/>
              </a:spcAft>
              <a:buFont typeface="Arial" pitchFamily="34" charset="0"/>
              <a:buChar char="•"/>
              <a:defRPr/>
            </a:pPr>
            <a:r>
              <a:rPr lang="en-US" sz="2400" dirty="0">
                <a:latin typeface="+mj-lt"/>
                <a:ea typeface="Verdana" pitchFamily="34" charset="0"/>
                <a:cs typeface="Verdana" pitchFamily="34" charset="0"/>
              </a:rPr>
              <a:t>Causal factor in 50% of stillbirths  </a:t>
            </a:r>
            <a:r>
              <a:rPr lang="en-US" sz="1100" dirty="0">
                <a:latin typeface="+mj-lt"/>
                <a:ea typeface="Verdana" pitchFamily="34" charset="0"/>
                <a:cs typeface="Verdana" pitchFamily="34" charset="0"/>
              </a:rPr>
              <a:t>(</a:t>
            </a:r>
            <a:r>
              <a:rPr lang="en-US" sz="1100" dirty="0" err="1">
                <a:latin typeface="+mj-lt"/>
                <a:ea typeface="Verdana" pitchFamily="34" charset="0"/>
                <a:cs typeface="Verdana" pitchFamily="34" charset="0"/>
              </a:rPr>
              <a:t>Figueras</a:t>
            </a:r>
            <a:r>
              <a:rPr lang="en-US" sz="1100" dirty="0">
                <a:latin typeface="+mj-lt"/>
                <a:ea typeface="Verdana" pitchFamily="34" charset="0"/>
                <a:cs typeface="Verdana" pitchFamily="34" charset="0"/>
              </a:rPr>
              <a:t> et al, 2011)</a:t>
            </a:r>
          </a:p>
          <a:p>
            <a:pPr eaLnBrk="1" fontAlgn="auto" hangingPunct="1">
              <a:spcAft>
                <a:spcPts val="0"/>
              </a:spcAft>
              <a:buFont typeface="Arial" pitchFamily="34" charset="0"/>
              <a:buChar char="•"/>
              <a:defRPr/>
            </a:pPr>
            <a:endParaRPr lang="en-US" sz="2400" dirty="0">
              <a:latin typeface="+mj-lt"/>
              <a:ea typeface="Verdana" pitchFamily="34" charset="0"/>
              <a:cs typeface="Verdana" pitchFamily="34" charset="0"/>
            </a:endParaRPr>
          </a:p>
          <a:p>
            <a:pPr eaLnBrk="1" fontAlgn="auto" hangingPunct="1">
              <a:spcAft>
                <a:spcPts val="0"/>
              </a:spcAft>
              <a:buFont typeface="Arial" pitchFamily="34" charset="0"/>
              <a:buChar char="•"/>
              <a:defRPr/>
            </a:pPr>
            <a:r>
              <a:rPr lang="en-US" sz="2400" dirty="0">
                <a:latin typeface="+mj-lt"/>
                <a:ea typeface="Verdana" pitchFamily="34" charset="0"/>
                <a:cs typeface="Verdana" pitchFamily="34" charset="0"/>
              </a:rPr>
              <a:t>2</a:t>
            </a:r>
            <a:r>
              <a:rPr lang="en-US" sz="2400" baseline="30000" dirty="0">
                <a:latin typeface="+mj-lt"/>
                <a:ea typeface="Verdana" pitchFamily="34" charset="0"/>
                <a:cs typeface="Verdana" pitchFamily="34" charset="0"/>
              </a:rPr>
              <a:t>nd</a:t>
            </a:r>
            <a:r>
              <a:rPr lang="en-US" sz="2400" dirty="0">
                <a:latin typeface="+mj-lt"/>
                <a:ea typeface="Verdana" pitchFamily="34" charset="0"/>
                <a:cs typeface="Verdana" pitchFamily="34" charset="0"/>
              </a:rPr>
              <a:t> leading cause of prenatal morbidity &amp; mortality </a:t>
            </a:r>
            <a:r>
              <a:rPr lang="en-US" sz="1100" dirty="0">
                <a:latin typeface="+mj-lt"/>
                <a:ea typeface="Verdana" pitchFamily="34" charset="0"/>
                <a:cs typeface="Verdana" pitchFamily="34" charset="0"/>
              </a:rPr>
              <a:t>(</a:t>
            </a:r>
            <a:r>
              <a:rPr lang="en-US" sz="1100" dirty="0" err="1">
                <a:latin typeface="+mj-lt"/>
                <a:ea typeface="Verdana" pitchFamily="34" charset="0"/>
                <a:cs typeface="Verdana" pitchFamily="34" charset="0"/>
              </a:rPr>
              <a:t>Peleg</a:t>
            </a:r>
            <a:r>
              <a:rPr lang="en-US" sz="1100" dirty="0">
                <a:latin typeface="+mj-lt"/>
                <a:ea typeface="Verdana" pitchFamily="34" charset="0"/>
                <a:cs typeface="Verdana" pitchFamily="34" charset="0"/>
              </a:rPr>
              <a:t> et al, 1998)</a:t>
            </a:r>
          </a:p>
          <a:p>
            <a:pPr eaLnBrk="1" fontAlgn="auto" hangingPunct="1">
              <a:spcAft>
                <a:spcPts val="0"/>
              </a:spcAft>
              <a:buFont typeface="Arial" pitchFamily="34" charset="0"/>
              <a:buChar char="•"/>
              <a:defRPr/>
            </a:pPr>
            <a:endParaRPr lang="en-US" sz="2400" dirty="0">
              <a:latin typeface="+mj-lt"/>
              <a:ea typeface="Verdana" pitchFamily="34" charset="0"/>
              <a:cs typeface="Verdana" pitchFamily="34" charset="0"/>
            </a:endParaRPr>
          </a:p>
          <a:p>
            <a:pPr eaLnBrk="1" fontAlgn="auto" hangingPunct="1">
              <a:spcAft>
                <a:spcPts val="0"/>
              </a:spcAft>
              <a:buFont typeface="Arial" pitchFamily="34" charset="0"/>
              <a:buChar char="•"/>
              <a:defRPr/>
            </a:pPr>
            <a:r>
              <a:rPr lang="en-US" sz="2400" dirty="0">
                <a:latin typeface="+mj-lt"/>
                <a:ea typeface="Verdana" pitchFamily="34" charset="0"/>
                <a:cs typeface="Verdana" pitchFamily="34" charset="0"/>
              </a:rPr>
              <a:t>Fetal mortality is 50% higher than neonatal mortality</a:t>
            </a:r>
          </a:p>
          <a:p>
            <a:pPr lvl="1">
              <a:buFont typeface="Arial" pitchFamily="34" charset="0"/>
              <a:buChar char="•"/>
              <a:defRPr/>
            </a:pPr>
            <a:r>
              <a:rPr lang="en-US" dirty="0">
                <a:latin typeface="+mj-lt"/>
                <a:ea typeface="Verdana" pitchFamily="34" charset="0"/>
                <a:cs typeface="Verdana" pitchFamily="34" charset="0"/>
              </a:rPr>
              <a:t>Higher rates in males than females</a:t>
            </a:r>
          </a:p>
          <a:p>
            <a:pPr eaLnBrk="1" fontAlgn="auto" hangingPunct="1">
              <a:spcAft>
                <a:spcPts val="0"/>
              </a:spcAft>
              <a:buFont typeface="Arial" pitchFamily="34" charset="0"/>
              <a:buChar char="•"/>
              <a:defRPr/>
            </a:pPr>
            <a:endParaRPr lang="en-US" sz="2000" dirty="0">
              <a:latin typeface="Verdana" pitchFamily="34" charset="0"/>
              <a:ea typeface="Verdana" pitchFamily="34" charset="0"/>
              <a:cs typeface="Verdana" pitchFamily="34" charset="0"/>
            </a:endParaRPr>
          </a:p>
          <a:p>
            <a:pPr marL="114300" indent="0" eaLnBrk="1" fontAlgn="auto" hangingPunct="1">
              <a:spcAft>
                <a:spcPts val="0"/>
              </a:spcAft>
              <a:buFont typeface="Arial" charset="0"/>
              <a:buNone/>
              <a:defRPr/>
            </a:pPr>
            <a:endParaRPr lang="en-US" dirty="0">
              <a:latin typeface="Verdana" pitchFamily="34" charset="0"/>
              <a:ea typeface="Verdana" pitchFamily="34" charset="0"/>
              <a:cs typeface="Verdana" pitchFamily="34" charset="0"/>
            </a:endParaRPr>
          </a:p>
        </p:txBody>
      </p:sp>
      <p:pic>
        <p:nvPicPr>
          <p:cNvPr id="11268" name="Picture 4" descr="Preterm Bab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3194" y="3478213"/>
            <a:ext cx="446218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572231" y="6450012"/>
            <a:ext cx="2393576" cy="261937"/>
          </a:xfrm>
          <a:prstGeom prst="rect">
            <a:avLst/>
          </a:prstGeom>
          <a:noFill/>
        </p:spPr>
        <p:txBody>
          <a:bodyPr wrap="square">
            <a:spAutoFit/>
          </a:bodyPr>
          <a:lstStyle/>
          <a:p>
            <a:pPr>
              <a:defRPr/>
            </a:pPr>
            <a:r>
              <a:rPr lang="en-US" sz="1100" dirty="0">
                <a:latin typeface="+mn-lt"/>
              </a:rPr>
              <a:t>Courtesy of Dr. Felipe Vadillo</a:t>
            </a:r>
          </a:p>
        </p:txBody>
      </p:sp>
      <p:sp>
        <p:nvSpPr>
          <p:cNvPr id="4" name="TextBox 3"/>
          <p:cNvSpPr txBox="1"/>
          <p:nvPr/>
        </p:nvSpPr>
        <p:spPr>
          <a:xfrm>
            <a:off x="4041775" y="1299882"/>
            <a:ext cx="4416425" cy="1785104"/>
          </a:xfrm>
          <a:prstGeom prst="rect">
            <a:avLst/>
          </a:prstGeom>
          <a:noFill/>
        </p:spPr>
        <p:txBody>
          <a:bodyPr wrap="square" rtlCol="0">
            <a:spAutoFit/>
          </a:bodyPr>
          <a:lstStyle/>
          <a:p>
            <a:pPr marL="342900" indent="-342900">
              <a:buFont typeface="Arial" panose="020B0604020202020204" pitchFamily="34" charset="0"/>
              <a:buChar char="•"/>
              <a:defRPr/>
            </a:pPr>
            <a:r>
              <a:rPr lang="en-US" sz="2400" dirty="0">
                <a:ea typeface="Verdana" pitchFamily="34" charset="0"/>
                <a:cs typeface="Verdana" pitchFamily="34" charset="0"/>
              </a:rPr>
              <a:t>Neurological and mental development</a:t>
            </a:r>
          </a:p>
          <a:p>
            <a:pPr lvl="2" indent="-342900">
              <a:buFont typeface="Arial" panose="020B0604020202020204" pitchFamily="34" charset="0"/>
              <a:buChar char="•"/>
              <a:defRPr/>
            </a:pPr>
            <a:r>
              <a:rPr lang="en-US" sz="2200" dirty="0">
                <a:ea typeface="Verdana" pitchFamily="34" charset="0"/>
                <a:cs typeface="Verdana" pitchFamily="34" charset="0"/>
              </a:rPr>
              <a:t>Cerebral palsy </a:t>
            </a:r>
            <a:r>
              <a:rPr lang="en-US" sz="1200" dirty="0">
                <a:ea typeface="Verdana" pitchFamily="34" charset="0"/>
                <a:cs typeface="Verdana" pitchFamily="34" charset="0"/>
              </a:rPr>
              <a:t>(</a:t>
            </a:r>
            <a:r>
              <a:rPr lang="en-US" sz="1200" dirty="0" err="1">
                <a:ea typeface="Verdana" pitchFamily="34" charset="0"/>
                <a:cs typeface="Verdana" pitchFamily="34" charset="0"/>
              </a:rPr>
              <a:t>Illa</a:t>
            </a:r>
            <a:r>
              <a:rPr lang="en-US" sz="1200" dirty="0">
                <a:ea typeface="Verdana" pitchFamily="34" charset="0"/>
                <a:cs typeface="Verdana" pitchFamily="34" charset="0"/>
              </a:rPr>
              <a:t> et al, 2009)</a:t>
            </a:r>
          </a:p>
          <a:p>
            <a:pPr lvl="2" indent="-342900">
              <a:buFont typeface="Arial" panose="020B0604020202020204" pitchFamily="34" charset="0"/>
              <a:buChar char="•"/>
              <a:defRPr/>
            </a:pPr>
            <a:r>
              <a:rPr lang="en-US" sz="2200" dirty="0">
                <a:ea typeface="Verdana" pitchFamily="34" charset="0"/>
                <a:cs typeface="Verdana" pitchFamily="34" charset="0"/>
              </a:rPr>
              <a:t>ADHD</a:t>
            </a:r>
            <a:r>
              <a:rPr lang="en-US" dirty="0">
                <a:ea typeface="Verdana" pitchFamily="34" charset="0"/>
                <a:cs typeface="Verdana" pitchFamily="34" charset="0"/>
              </a:rPr>
              <a:t> </a:t>
            </a:r>
            <a:r>
              <a:rPr lang="en-US" sz="1200" dirty="0">
                <a:ea typeface="Verdana" pitchFamily="34" charset="0"/>
                <a:cs typeface="Verdana" pitchFamily="34" charset="0"/>
              </a:rPr>
              <a:t>(</a:t>
            </a:r>
            <a:r>
              <a:rPr lang="en-US" sz="1200" dirty="0" err="1">
                <a:ea typeface="Verdana" pitchFamily="34" charset="0"/>
                <a:cs typeface="Verdana" pitchFamily="34" charset="0"/>
              </a:rPr>
              <a:t>Bertino</a:t>
            </a:r>
            <a:r>
              <a:rPr lang="en-US" sz="1200" dirty="0">
                <a:ea typeface="Verdana" pitchFamily="34" charset="0"/>
                <a:cs typeface="Verdana" pitchFamily="34" charset="0"/>
              </a:rPr>
              <a:t> et al, 1996)</a:t>
            </a:r>
          </a:p>
          <a:p>
            <a:endParaRPr lang="en-US" dirty="0"/>
          </a:p>
        </p:txBody>
      </p:sp>
    </p:spTree>
    <p:extLst>
      <p:ext uri="{BB962C8B-B14F-4D97-AF65-F5344CB8AC3E}">
        <p14:creationId xmlns:p14="http://schemas.microsoft.com/office/powerpoint/2010/main" val="65311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52400"/>
            <a:ext cx="8229600" cy="1143000"/>
          </a:xfrm>
        </p:spPr>
        <p:txBody>
          <a:bodyPr/>
          <a:lstStyle/>
          <a:p>
            <a:pPr algn="ctr"/>
            <a:r>
              <a:rPr lang="en-US" dirty="0"/>
              <a:t>Fetal Growth Restriction</a:t>
            </a:r>
          </a:p>
        </p:txBody>
      </p:sp>
      <p:sp>
        <p:nvSpPr>
          <p:cNvPr id="5" name="Content Placeholder 4"/>
          <p:cNvSpPr>
            <a:spLocks noGrp="1"/>
          </p:cNvSpPr>
          <p:nvPr>
            <p:ph sz="half" idx="1"/>
          </p:nvPr>
        </p:nvSpPr>
        <p:spPr>
          <a:xfrm>
            <a:off x="78376" y="1260592"/>
            <a:ext cx="2819401" cy="4525963"/>
          </a:xfrm>
        </p:spPr>
        <p:txBody>
          <a:bodyPr>
            <a:normAutofit fontScale="25000" lnSpcReduction="20000"/>
          </a:bodyPr>
          <a:lstStyle/>
          <a:p>
            <a:pPr marL="114300" indent="0" algn="ctr">
              <a:buNone/>
            </a:pPr>
            <a:r>
              <a:rPr lang="en-US" sz="6400" b="1" dirty="0"/>
              <a:t>Assessment </a:t>
            </a:r>
            <a:r>
              <a:rPr lang="en-US" sz="6400" b="1" i="1" dirty="0"/>
              <a:t>in utero:</a:t>
            </a:r>
            <a:br>
              <a:rPr lang="en-US" sz="6400" b="1" i="1" dirty="0"/>
            </a:br>
            <a:endParaRPr lang="en-US" sz="6400" b="1" i="1" dirty="0"/>
          </a:p>
          <a:p>
            <a:r>
              <a:rPr lang="en-US" sz="6400" dirty="0"/>
              <a:t>Intrauterine growth restriction (IUGR)</a:t>
            </a:r>
          </a:p>
          <a:p>
            <a:pPr marL="754380" lvl="1" indent="-457200"/>
            <a:r>
              <a:rPr lang="en-US" altLang="en-US" sz="6400" dirty="0">
                <a:ea typeface="ＭＳ Ｐゴシック" pitchFamily="34" charset="-128"/>
              </a:rPr>
              <a:t>Small size and reductions in growth rate of anthropometric  parameters</a:t>
            </a:r>
          </a:p>
          <a:p>
            <a:pPr marL="754380" lvl="1" indent="-457200"/>
            <a:endParaRPr lang="en-US" altLang="en-US" sz="6400" dirty="0">
              <a:ea typeface="ＭＳ Ｐゴシック" pitchFamily="34" charset="-128"/>
            </a:endParaRPr>
          </a:p>
          <a:p>
            <a:pPr marL="754380" lvl="1" indent="-457200"/>
            <a:r>
              <a:rPr lang="en-US" altLang="en-US" sz="6400" dirty="0">
                <a:ea typeface="ＭＳ Ｐゴシック" pitchFamily="34" charset="-128"/>
              </a:rPr>
              <a:t>Ratios of anthropometric parameters </a:t>
            </a:r>
          </a:p>
          <a:p>
            <a:pPr marL="297180" lvl="1" indent="0">
              <a:buNone/>
            </a:pPr>
            <a:endParaRPr lang="en-US" altLang="en-US" sz="6400" dirty="0">
              <a:ea typeface="ＭＳ Ｐゴシック" pitchFamily="34" charset="-128"/>
            </a:endParaRPr>
          </a:p>
          <a:p>
            <a:pPr marL="297180" lvl="1" indent="0">
              <a:buNone/>
            </a:pPr>
            <a:r>
              <a:rPr lang="en-US" altLang="en-US" sz="6400" dirty="0">
                <a:ea typeface="ＭＳ Ｐゴシック" pitchFamily="34" charset="-128"/>
              </a:rPr>
              <a:t>         </a:t>
            </a:r>
          </a:p>
          <a:p>
            <a:pPr marL="754380" lvl="1" indent="-457200"/>
            <a:r>
              <a:rPr lang="en-US" altLang="en-US" sz="6400" dirty="0">
                <a:ea typeface="ＭＳ Ｐゴシック" pitchFamily="34" charset="-128"/>
              </a:rPr>
              <a:t>Estimated fetal weight &lt; 10</a:t>
            </a:r>
            <a:r>
              <a:rPr lang="en-US" altLang="en-US" sz="6400" baseline="30000" dirty="0">
                <a:ea typeface="ＭＳ Ｐゴシック" pitchFamily="34" charset="-128"/>
              </a:rPr>
              <a:t>th</a:t>
            </a:r>
            <a:r>
              <a:rPr lang="en-US" altLang="en-US" sz="6400" dirty="0">
                <a:ea typeface="ＭＳ Ｐゴシック" pitchFamily="34" charset="-128"/>
              </a:rPr>
              <a:t> percentile</a:t>
            </a:r>
          </a:p>
          <a:p>
            <a:endParaRPr lang="en-US" altLang="en-US" sz="6400" dirty="0">
              <a:ea typeface="ＭＳ Ｐゴシック" pitchFamily="34" charset="-128"/>
            </a:endParaRPr>
          </a:p>
          <a:p>
            <a:pPr marL="114300" indent="0">
              <a:buNone/>
            </a:pPr>
            <a:endParaRPr lang="en-US" altLang="en-US" sz="6400" dirty="0">
              <a:ea typeface="ＭＳ Ｐゴシック" pitchFamily="34" charset="-128"/>
            </a:endParaRPr>
          </a:p>
          <a:p>
            <a:r>
              <a:rPr lang="en-US" altLang="en-US" sz="6400" dirty="0">
                <a:ea typeface="ＭＳ Ｐゴシック" pitchFamily="34" charset="-128"/>
              </a:rPr>
              <a:t>Distinguish between symmetric vs asymmetric IUGR</a:t>
            </a:r>
          </a:p>
          <a:p>
            <a:endParaRPr lang="en-US" altLang="en-US" sz="6400" dirty="0">
              <a:ea typeface="ＭＳ Ｐゴシック" pitchFamily="34" charset="-128"/>
            </a:endParaRPr>
          </a:p>
          <a:p>
            <a:pPr lvl="1"/>
            <a:r>
              <a:rPr lang="en-US" altLang="en-US" sz="6400" dirty="0">
                <a:ea typeface="ＭＳ Ｐゴシック" pitchFamily="34" charset="-128"/>
              </a:rPr>
              <a:t>Increased morbidity and mortality</a:t>
            </a:r>
          </a:p>
          <a:p>
            <a:endParaRPr lang="en-US" sz="6400" dirty="0"/>
          </a:p>
          <a:p>
            <a:pPr marL="114300" indent="0">
              <a:buNone/>
            </a:pPr>
            <a:endParaRPr lang="en-US" sz="6400" dirty="0"/>
          </a:p>
        </p:txBody>
      </p:sp>
      <p:sp>
        <p:nvSpPr>
          <p:cNvPr id="6" name="Content Placeholder 5"/>
          <p:cNvSpPr>
            <a:spLocks noGrp="1"/>
          </p:cNvSpPr>
          <p:nvPr>
            <p:ph sz="half" idx="2"/>
          </p:nvPr>
        </p:nvSpPr>
        <p:spPr>
          <a:xfrm>
            <a:off x="5820620" y="1260592"/>
            <a:ext cx="2514600" cy="4525963"/>
          </a:xfrm>
        </p:spPr>
        <p:txBody>
          <a:bodyPr>
            <a:normAutofit fontScale="25000" lnSpcReduction="20000"/>
          </a:bodyPr>
          <a:lstStyle/>
          <a:p>
            <a:pPr marL="114300" indent="0" algn="ctr">
              <a:buNone/>
            </a:pPr>
            <a:r>
              <a:rPr lang="en-US" altLang="en-US" sz="6400" b="1" dirty="0"/>
              <a:t>Assessment at birth:</a:t>
            </a:r>
            <a:br>
              <a:rPr lang="en-US" altLang="en-US" sz="6400" b="1" dirty="0"/>
            </a:br>
            <a:endParaRPr lang="en-US" altLang="en-US" sz="6400" b="1" dirty="0"/>
          </a:p>
          <a:p>
            <a:r>
              <a:rPr lang="en-US" altLang="en-US" sz="6400" dirty="0"/>
              <a:t>Small for gestational age (SGA)</a:t>
            </a:r>
          </a:p>
          <a:p>
            <a:pPr lvl="1"/>
            <a:r>
              <a:rPr lang="en-US" altLang="en-US" sz="6400" dirty="0"/>
              <a:t>Weight &lt;10</a:t>
            </a:r>
            <a:r>
              <a:rPr lang="en-US" altLang="en-US" sz="6400" baseline="30000" dirty="0"/>
              <a:t>th</a:t>
            </a:r>
            <a:r>
              <a:rPr lang="en-US" altLang="en-US" sz="6400" dirty="0"/>
              <a:t> percentile of age and sex adjusted population curves</a:t>
            </a:r>
          </a:p>
          <a:p>
            <a:pPr lvl="1"/>
            <a:endParaRPr lang="en-US" altLang="en-US" sz="6400" dirty="0"/>
          </a:p>
          <a:p>
            <a:pPr lvl="1"/>
            <a:r>
              <a:rPr lang="en-US" altLang="en-US" sz="6400" dirty="0"/>
              <a:t>comparisons of anthropometric parameters with population curves</a:t>
            </a:r>
          </a:p>
          <a:p>
            <a:pPr marL="114300" indent="0">
              <a:buNone/>
            </a:pPr>
            <a:endParaRPr kumimoji="1" lang="en-US" altLang="en-US" sz="6400" dirty="0"/>
          </a:p>
          <a:p>
            <a:r>
              <a:rPr kumimoji="1" lang="en-US" altLang="en-US" sz="6400" dirty="0"/>
              <a:t>Most SGA are constitutionally small</a:t>
            </a:r>
          </a:p>
          <a:p>
            <a:endParaRPr kumimoji="1" lang="en-US" altLang="en-US" sz="6400" dirty="0"/>
          </a:p>
          <a:p>
            <a:r>
              <a:rPr kumimoji="1" lang="en-US" altLang="en-US" sz="6400" dirty="0"/>
              <a:t>No increased morbidity or mortality</a:t>
            </a:r>
          </a:p>
          <a:p>
            <a:pPr marL="114300" indent="0">
              <a:buNone/>
            </a:pPr>
            <a:endParaRPr kumimoji="1" lang="en-US" altLang="en-US" dirty="0"/>
          </a:p>
          <a:p>
            <a:pPr lvl="1"/>
            <a:endParaRPr lang="en-US" altLang="en-US" sz="1300" dirty="0"/>
          </a:p>
        </p:txBody>
      </p:sp>
      <p:grpSp>
        <p:nvGrpSpPr>
          <p:cNvPr id="17" name="Group 16"/>
          <p:cNvGrpSpPr/>
          <p:nvPr/>
        </p:nvGrpSpPr>
        <p:grpSpPr>
          <a:xfrm>
            <a:off x="2897777" y="2472897"/>
            <a:ext cx="2961791" cy="3737811"/>
            <a:chOff x="3047999" y="2057399"/>
            <a:chExt cx="2961791" cy="3737811"/>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7999" y="2057399"/>
              <a:ext cx="2961791" cy="3737811"/>
            </a:xfrm>
            <a:prstGeom prst="rect">
              <a:avLst/>
            </a:prstGeom>
          </p:spPr>
        </p:pic>
        <p:sp>
          <p:nvSpPr>
            <p:cNvPr id="7" name="TextBox 6"/>
            <p:cNvSpPr txBox="1"/>
            <p:nvPr/>
          </p:nvSpPr>
          <p:spPr>
            <a:xfrm>
              <a:off x="3886200" y="4900285"/>
              <a:ext cx="1524000" cy="246221"/>
            </a:xfrm>
            <a:prstGeom prst="rect">
              <a:avLst/>
            </a:prstGeom>
            <a:solidFill>
              <a:schemeClr val="bg1"/>
            </a:solidFill>
          </p:spPr>
          <p:txBody>
            <a:bodyPr wrap="square" rtlCol="0">
              <a:spAutoFit/>
            </a:bodyPr>
            <a:lstStyle/>
            <a:p>
              <a:r>
                <a:rPr lang="en-US" sz="1000" b="1" dirty="0"/>
                <a:t>Healthy small fetuses</a:t>
              </a:r>
            </a:p>
          </p:txBody>
        </p:sp>
        <p:sp>
          <p:nvSpPr>
            <p:cNvPr id="8" name="TextBox 7"/>
            <p:cNvSpPr txBox="1"/>
            <p:nvPr/>
          </p:nvSpPr>
          <p:spPr>
            <a:xfrm>
              <a:off x="3883543" y="5140225"/>
              <a:ext cx="1526658" cy="230832"/>
            </a:xfrm>
            <a:prstGeom prst="rect">
              <a:avLst/>
            </a:prstGeom>
            <a:solidFill>
              <a:schemeClr val="bg1"/>
            </a:solidFill>
          </p:spPr>
          <p:txBody>
            <a:bodyPr wrap="square" rtlCol="0">
              <a:spAutoFit/>
            </a:bodyPr>
            <a:lstStyle/>
            <a:p>
              <a:r>
                <a:rPr lang="en-US" sz="900" b="1" dirty="0">
                  <a:cs typeface="Arial" panose="020B0604020202020204" pitchFamily="34" charset="0"/>
                </a:rPr>
                <a:t>Growth restricted fetuses</a:t>
              </a:r>
            </a:p>
          </p:txBody>
        </p:sp>
        <p:sp>
          <p:nvSpPr>
            <p:cNvPr id="9" name="TextBox 8"/>
            <p:cNvSpPr txBox="1"/>
            <p:nvPr/>
          </p:nvSpPr>
          <p:spPr>
            <a:xfrm>
              <a:off x="3883542" y="5371057"/>
              <a:ext cx="1526658" cy="230832"/>
            </a:xfrm>
            <a:prstGeom prst="rect">
              <a:avLst/>
            </a:prstGeom>
            <a:solidFill>
              <a:schemeClr val="bg1"/>
            </a:solidFill>
          </p:spPr>
          <p:txBody>
            <a:bodyPr wrap="square" rtlCol="0">
              <a:spAutoFit/>
            </a:bodyPr>
            <a:lstStyle/>
            <a:p>
              <a:r>
                <a:rPr lang="en-US" sz="900" b="1" dirty="0">
                  <a:cs typeface="Arial" panose="020B0604020202020204" pitchFamily="34" charset="0"/>
                </a:rPr>
                <a:t>Intrinsically small fetuses</a:t>
              </a:r>
            </a:p>
          </p:txBody>
        </p:sp>
      </p:grpSp>
      <p:sp>
        <p:nvSpPr>
          <p:cNvPr id="10" name="TextBox 9"/>
          <p:cNvSpPr txBox="1"/>
          <p:nvPr/>
        </p:nvSpPr>
        <p:spPr>
          <a:xfrm>
            <a:off x="3248025" y="6210708"/>
            <a:ext cx="3657600" cy="415498"/>
          </a:xfrm>
          <a:prstGeom prst="rect">
            <a:avLst/>
          </a:prstGeom>
          <a:noFill/>
        </p:spPr>
        <p:txBody>
          <a:bodyPr wrap="square" rtlCol="0">
            <a:spAutoFit/>
          </a:bodyPr>
          <a:lstStyle/>
          <a:p>
            <a:r>
              <a:rPr lang="en-US" sz="1050" dirty="0"/>
              <a:t>Adapted from Ross et al , 2013. http://emedicine.medscape.com/article/261226-overview</a:t>
            </a:r>
          </a:p>
        </p:txBody>
      </p:sp>
      <p:sp>
        <p:nvSpPr>
          <p:cNvPr id="18" name="Rectangle 17"/>
          <p:cNvSpPr/>
          <p:nvPr/>
        </p:nvSpPr>
        <p:spPr>
          <a:xfrm>
            <a:off x="3046036" y="1327666"/>
            <a:ext cx="2286000" cy="86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2"/>
                </a:solidFill>
              </a:rPr>
              <a:t>IUGR </a:t>
            </a:r>
            <a:r>
              <a:rPr lang="en-US" altLang="en-US" sz="2800" b="1" dirty="0">
                <a:solidFill>
                  <a:schemeClr val="bg2"/>
                </a:solidFill>
                <a:ea typeface="Verdana" pitchFamily="34" charset="0"/>
                <a:cs typeface="Verdana" pitchFamily="34" charset="0"/>
              </a:rPr>
              <a:t>≠ SGA</a:t>
            </a:r>
            <a:r>
              <a:rPr lang="en-US" sz="2800" b="1" dirty="0">
                <a:solidFill>
                  <a:schemeClr val="bg2"/>
                </a:solidFill>
              </a:rPr>
              <a:t> </a:t>
            </a:r>
          </a:p>
        </p:txBody>
      </p:sp>
    </p:spTree>
    <p:extLst>
      <p:ext uri="{BB962C8B-B14F-4D97-AF65-F5344CB8AC3E}">
        <p14:creationId xmlns:p14="http://schemas.microsoft.com/office/powerpoint/2010/main" val="234397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10"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233"/>
            <a:ext cx="7620000" cy="1143000"/>
          </a:xfrm>
        </p:spPr>
        <p:txBody>
          <a:bodyPr/>
          <a:lstStyle/>
          <a:p>
            <a:pPr algn="ctr"/>
            <a:r>
              <a:rPr lang="en-US" sz="3200" dirty="0"/>
              <a:t>Limitations on use of birth weight</a:t>
            </a:r>
          </a:p>
        </p:txBody>
      </p:sp>
      <p:sp>
        <p:nvSpPr>
          <p:cNvPr id="3" name="Content Placeholder 2"/>
          <p:cNvSpPr>
            <a:spLocks noGrp="1"/>
          </p:cNvSpPr>
          <p:nvPr>
            <p:ph idx="1"/>
          </p:nvPr>
        </p:nvSpPr>
        <p:spPr>
          <a:xfrm>
            <a:off x="457200" y="1447800"/>
            <a:ext cx="7620000" cy="5562600"/>
          </a:xfrm>
        </p:spPr>
        <p:txBody>
          <a:bodyPr>
            <a:normAutofit/>
          </a:bodyPr>
          <a:lstStyle/>
          <a:p>
            <a:pPr marL="114300" indent="0">
              <a:buNone/>
            </a:pPr>
            <a:endParaRPr lang="en-US" sz="2400" dirty="0"/>
          </a:p>
          <a:p>
            <a:r>
              <a:rPr lang="en-US" sz="2800" dirty="0"/>
              <a:t>Birth weight is not a good proxy for restriction occurring in 1</a:t>
            </a:r>
            <a:r>
              <a:rPr lang="en-US" sz="2800" baseline="30000" dirty="0"/>
              <a:t>st</a:t>
            </a:r>
            <a:r>
              <a:rPr lang="en-US" sz="2800" dirty="0"/>
              <a:t> and 2</a:t>
            </a:r>
            <a:r>
              <a:rPr lang="en-US" sz="2800" baseline="30000" dirty="0"/>
              <a:t>nd</a:t>
            </a:r>
            <a:r>
              <a:rPr lang="en-US" sz="2800" dirty="0"/>
              <a:t> trimesters </a:t>
            </a:r>
            <a:r>
              <a:rPr lang="en-US" sz="1200" dirty="0"/>
              <a:t>(</a:t>
            </a:r>
            <a:r>
              <a:rPr lang="en-US" sz="1200" dirty="0" err="1"/>
              <a:t>Hemachandra</a:t>
            </a:r>
            <a:r>
              <a:rPr lang="en-US" sz="1200" dirty="0"/>
              <a:t>  et al. 2006)</a:t>
            </a:r>
          </a:p>
          <a:p>
            <a:pPr lvl="1"/>
            <a:r>
              <a:rPr lang="en-US" sz="2400" dirty="0"/>
              <a:t>Intrauterine growth restriction (IUGR) </a:t>
            </a:r>
            <a:r>
              <a:rPr lang="en-US" altLang="en-US" sz="2400" dirty="0">
                <a:ea typeface="Verdana" pitchFamily="34" charset="0"/>
                <a:cs typeface="Verdana" pitchFamily="34" charset="0"/>
              </a:rPr>
              <a:t>≠ </a:t>
            </a:r>
            <a:r>
              <a:rPr lang="en-US" sz="2400" dirty="0"/>
              <a:t>SGA </a:t>
            </a:r>
            <a:r>
              <a:rPr lang="en-US" sz="1100" dirty="0"/>
              <a:t>(Kingdom and Baker , 2000)</a:t>
            </a:r>
          </a:p>
          <a:p>
            <a:pPr lvl="1"/>
            <a:r>
              <a:rPr lang="en-US" sz="2400" dirty="0"/>
              <a:t>Constitutional vs Pathological growth restriction   </a:t>
            </a:r>
            <a:r>
              <a:rPr lang="en-US" sz="1200" dirty="0"/>
              <a:t>(</a:t>
            </a:r>
            <a:r>
              <a:rPr lang="en-US" sz="1200" dirty="0" err="1"/>
              <a:t>Ananth</a:t>
            </a:r>
            <a:r>
              <a:rPr lang="en-US" sz="1200" dirty="0"/>
              <a:t> and </a:t>
            </a:r>
            <a:r>
              <a:rPr lang="en-US" sz="1200" dirty="0" err="1"/>
              <a:t>Vintzileos</a:t>
            </a:r>
            <a:r>
              <a:rPr lang="en-US" sz="1200" dirty="0"/>
              <a:t>, 2009)   </a:t>
            </a:r>
            <a:r>
              <a:rPr lang="en-US" sz="1200" dirty="0" smtClean="0"/>
              <a:t>(asymmetrical </a:t>
            </a:r>
            <a:r>
              <a:rPr lang="en-US" sz="1200" dirty="0"/>
              <a:t>growth)</a:t>
            </a:r>
          </a:p>
          <a:p>
            <a:endParaRPr lang="en-US" sz="2400" dirty="0"/>
          </a:p>
          <a:p>
            <a:r>
              <a:rPr lang="en-US" sz="2800" dirty="0"/>
              <a:t>Use of serial ultrasound measurements may help to better identify IUGR </a:t>
            </a:r>
            <a:r>
              <a:rPr lang="en-US" sz="1200" dirty="0"/>
              <a:t>(Carrera, JM. 2001; Woodruff et al . 2009)</a:t>
            </a:r>
          </a:p>
          <a:p>
            <a:pPr marL="114300" indent="0">
              <a:buNone/>
            </a:pPr>
            <a:endParaRPr lang="en-US" sz="2400" dirty="0"/>
          </a:p>
          <a:p>
            <a:pPr marL="114300" indent="0">
              <a:buNone/>
            </a:pPr>
            <a:endParaRPr lang="en-US" sz="2400" dirty="0"/>
          </a:p>
          <a:p>
            <a:endParaRPr lang="en-US" sz="2400" dirty="0"/>
          </a:p>
        </p:txBody>
      </p:sp>
    </p:spTree>
    <p:extLst>
      <p:ext uri="{BB962C8B-B14F-4D97-AF65-F5344CB8AC3E}">
        <p14:creationId xmlns:p14="http://schemas.microsoft.com/office/powerpoint/2010/main" val="291564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63" y="2960688"/>
            <a:ext cx="19431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Diagram 17"/>
          <p:cNvGraphicFramePr/>
          <p:nvPr>
            <p:extLst>
              <p:ext uri="{D42A27DB-BD31-4B8C-83A1-F6EECF244321}">
                <p14:modId xmlns:p14="http://schemas.microsoft.com/office/powerpoint/2010/main" val="4252264555"/>
              </p:ext>
            </p:extLst>
          </p:nvPr>
        </p:nvGraphicFramePr>
        <p:xfrm>
          <a:off x="2057400" y="1546225"/>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0" name="Straight Arrow Connector 19"/>
          <p:cNvCxnSpPr/>
          <p:nvPr/>
        </p:nvCxnSpPr>
        <p:spPr>
          <a:xfrm flipH="1">
            <a:off x="1447800" y="2209800"/>
            <a:ext cx="6858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063750" y="3581400"/>
            <a:ext cx="36353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790700" y="4648200"/>
            <a:ext cx="388938"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51" name="TextBox 25"/>
          <p:cNvSpPr txBox="1">
            <a:spLocks noChangeArrowheads="1"/>
          </p:cNvSpPr>
          <p:nvPr/>
        </p:nvSpPr>
        <p:spPr bwMode="auto">
          <a:xfrm>
            <a:off x="284163" y="609600"/>
            <a:ext cx="88598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US" sz="3400" dirty="0">
                <a:solidFill>
                  <a:schemeClr val="tx2"/>
                </a:solidFill>
                <a:latin typeface="+mj-lt"/>
              </a:rPr>
              <a:t>Extrinsic Risk Factors for IUGR</a:t>
            </a:r>
          </a:p>
        </p:txBody>
      </p:sp>
      <p:sp>
        <p:nvSpPr>
          <p:cNvPr id="9224" name="TextBox 3"/>
          <p:cNvSpPr txBox="1">
            <a:spLocks noChangeArrowheads="1"/>
          </p:cNvSpPr>
          <p:nvPr/>
        </p:nvSpPr>
        <p:spPr bwMode="auto">
          <a:xfrm>
            <a:off x="152400" y="5715000"/>
            <a:ext cx="8326438"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sz="1200"/>
          </a:p>
          <a:p>
            <a:pPr eaLnBrk="1" hangingPunct="1"/>
            <a:endParaRPr lang="en-US" altLang="en-US" sz="1200"/>
          </a:p>
          <a:p>
            <a:pPr eaLnBrk="1" hangingPunct="1"/>
            <a:endParaRPr lang="en-US" altLang="en-US" sz="1200"/>
          </a:p>
          <a:p>
            <a:pPr eaLnBrk="1" hangingPunct="1"/>
            <a:endParaRPr lang="en-US" altLang="en-US" sz="1200"/>
          </a:p>
          <a:p>
            <a:pPr eaLnBrk="1" hangingPunct="1"/>
            <a:r>
              <a:rPr lang="en-US" altLang="en-US" sz="1000">
                <a:latin typeface="Times New Roman" pitchFamily="18" charset="0"/>
                <a:cs typeface="Times New Roman" pitchFamily="18" charset="0"/>
              </a:rPr>
              <a:t>Images(Top to Bottom): Insidesocial.com, hispanicallyspeakingnews.com, Pnas.org,www.m.more4kids.com</a:t>
            </a:r>
          </a:p>
          <a:p>
            <a:pPr eaLnBrk="1" hangingPunct="1"/>
            <a:endParaRPr lang="en-US" altLang="en-US" sz="1400"/>
          </a:p>
          <a:p>
            <a:pPr eaLnBrk="1" hangingPunct="1"/>
            <a:endParaRPr lang="en-US" altLang="en-US"/>
          </a:p>
        </p:txBody>
      </p:sp>
    </p:spTree>
    <p:extLst>
      <p:ext uri="{BB962C8B-B14F-4D97-AF65-F5344CB8AC3E}">
        <p14:creationId xmlns:p14="http://schemas.microsoft.com/office/powerpoint/2010/main" val="658247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7772400" cy="1143000"/>
          </a:xfrm>
        </p:spPr>
        <p:txBody>
          <a:bodyPr/>
          <a:lstStyle/>
          <a:p>
            <a:r>
              <a:rPr lang="en-US" dirty="0"/>
              <a:t>Maternal diet and IUGR reviews</a:t>
            </a:r>
          </a:p>
        </p:txBody>
      </p:sp>
      <p:sp>
        <p:nvSpPr>
          <p:cNvPr id="3" name="Content Placeholder 2"/>
          <p:cNvSpPr>
            <a:spLocks noGrp="1"/>
          </p:cNvSpPr>
          <p:nvPr>
            <p:ph idx="1"/>
          </p:nvPr>
        </p:nvSpPr>
        <p:spPr/>
        <p:txBody>
          <a:bodyPr/>
          <a:lstStyle/>
          <a:p>
            <a:r>
              <a:rPr lang="en-US" dirty="0"/>
              <a:t>Abu-</a:t>
            </a:r>
            <a:r>
              <a:rPr lang="en-US" dirty="0" err="1"/>
              <a:t>Saad</a:t>
            </a:r>
            <a:r>
              <a:rPr lang="en-US" dirty="0"/>
              <a:t> K, Fraser D. Maternal Nutrition and Birth Outcomes. </a:t>
            </a:r>
            <a:r>
              <a:rPr lang="en-US" dirty="0" err="1"/>
              <a:t>Epidemiol</a:t>
            </a:r>
            <a:r>
              <a:rPr lang="en-US" dirty="0"/>
              <a:t> Rev. 2010;32(1):5-25.</a:t>
            </a:r>
          </a:p>
          <a:p>
            <a:r>
              <a:rPr lang="en-US" dirty="0"/>
              <a:t>Gresham E, </a:t>
            </a:r>
            <a:r>
              <a:rPr lang="en-US" dirty="0" err="1"/>
              <a:t>Byles</a:t>
            </a:r>
            <a:r>
              <a:rPr lang="en-US" dirty="0"/>
              <a:t> JE, </a:t>
            </a:r>
            <a:r>
              <a:rPr lang="en-US" dirty="0" err="1"/>
              <a:t>Bisquera</a:t>
            </a:r>
            <a:r>
              <a:rPr lang="en-US" dirty="0"/>
              <a:t> A, </a:t>
            </a:r>
            <a:r>
              <a:rPr lang="en-US" dirty="0" err="1"/>
              <a:t>Hure</a:t>
            </a:r>
            <a:r>
              <a:rPr lang="en-US" dirty="0"/>
              <a:t> AJ. Effects of dietary interventions on neonatal and infant outcomes: a systematic review and meta-analysis. The American Journal of Clinical Nutrition. 2014;100(5):1298-321.</a:t>
            </a:r>
          </a:p>
          <a:p>
            <a:r>
              <a:rPr lang="en-US" dirty="0"/>
              <a:t>Chen X, Zhao D, Mao X, Xia Y, Baker NP, Zhang H. Maternal Dietary Patterns and Pregnancy Outcome. Nutrients. 2016;8(6).</a:t>
            </a:r>
          </a:p>
          <a:p>
            <a:r>
              <a:rPr lang="en-US" dirty="0" err="1"/>
              <a:t>Grieger</a:t>
            </a:r>
            <a:r>
              <a:rPr lang="en-US" dirty="0"/>
              <a:t> AJ, Clifton LV. A Review of the Impact of Dietary Intakes in Human Pregnancy on Infant </a:t>
            </a:r>
            <a:r>
              <a:rPr lang="en-US" dirty="0" err="1"/>
              <a:t>Birthweight</a:t>
            </a:r>
            <a:r>
              <a:rPr lang="en-US" dirty="0"/>
              <a:t>. Nutrients. 2015;7(1).</a:t>
            </a:r>
          </a:p>
          <a:p>
            <a:endParaRPr lang="en-US" dirty="0"/>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001000" cy="1143000"/>
          </a:xfrm>
        </p:spPr>
        <p:txBody>
          <a:bodyPr/>
          <a:lstStyle/>
          <a:p>
            <a:r>
              <a:rPr lang="en-US" dirty="0"/>
              <a:t>‘Good’ diet supports fetal growth</a:t>
            </a:r>
          </a:p>
        </p:txBody>
      </p:sp>
      <p:sp>
        <p:nvSpPr>
          <p:cNvPr id="3" name="Content Placeholder 2"/>
          <p:cNvSpPr>
            <a:spLocks noGrp="1"/>
          </p:cNvSpPr>
          <p:nvPr>
            <p:ph idx="1"/>
          </p:nvPr>
        </p:nvSpPr>
        <p:spPr/>
        <p:txBody>
          <a:bodyPr>
            <a:normAutofit/>
          </a:bodyPr>
          <a:lstStyle/>
          <a:p>
            <a:r>
              <a:rPr lang="en-US" dirty="0"/>
              <a:t>“Maternal nutrition is a modifiable risk factor of public health importance that can be integrated into efforts to prevent adverse birth outcomes.”  (Abu-</a:t>
            </a:r>
            <a:r>
              <a:rPr lang="en-US" dirty="0" err="1"/>
              <a:t>Saad</a:t>
            </a:r>
            <a:r>
              <a:rPr lang="en-US" dirty="0"/>
              <a:t> et al 2010)</a:t>
            </a:r>
          </a:p>
          <a:p>
            <a:r>
              <a:rPr lang="en-US" dirty="0"/>
              <a:t>“All dietary interventions and those focused on macronutrient intake also increased birth weight (P 0.01) and length (P 0.05) and reduced the incidence of low birth weight (P 0.01).” (Gresham et al 2014)</a:t>
            </a:r>
          </a:p>
          <a:p>
            <a:r>
              <a:rPr lang="en-US" dirty="0"/>
              <a:t>Observational studies and randomized clinical trials support dietary intake’s influence on fetal growth and birth weight.</a:t>
            </a:r>
          </a:p>
          <a:p>
            <a:r>
              <a:rPr lang="en-US" dirty="0"/>
              <a:t>How do we quantify dietary intake?</a:t>
            </a:r>
          </a:p>
          <a:p>
            <a:pPr lvl="1"/>
            <a:r>
              <a:rPr lang="en-US" dirty="0"/>
              <a:t>Measured via questionnaire; daily or longer intake; create a dietary quality score or use methods like factor analysis to evaluate dietary patterns; or ‘Mediterranean diet’.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Measuring Fetal Growth </a:t>
            </a:r>
            <a:br>
              <a:rPr lang="en-US" sz="3200" dirty="0"/>
            </a:br>
            <a:r>
              <a:rPr lang="en-US" sz="3200" dirty="0"/>
              <a:t>With Ultrasound</a:t>
            </a:r>
          </a:p>
        </p:txBody>
      </p:sp>
      <p:sp>
        <p:nvSpPr>
          <p:cNvPr id="3" name="Content Placeholder 2"/>
          <p:cNvSpPr>
            <a:spLocks noGrp="1"/>
          </p:cNvSpPr>
          <p:nvPr>
            <p:ph idx="1"/>
          </p:nvPr>
        </p:nvSpPr>
        <p:spPr>
          <a:xfrm>
            <a:off x="381000" y="1600200"/>
            <a:ext cx="7696200" cy="4800600"/>
          </a:xfrm>
        </p:spPr>
        <p:txBody>
          <a:bodyPr>
            <a:normAutofit/>
          </a:bodyPr>
          <a:lstStyle/>
          <a:p>
            <a:pPr>
              <a:defRPr/>
            </a:pPr>
            <a:r>
              <a:rPr lang="en-US" dirty="0">
                <a:latin typeface="Verdana" pitchFamily="34" charset="0"/>
                <a:ea typeface="Verdana" pitchFamily="34" charset="0"/>
                <a:cs typeface="Verdana" pitchFamily="34" charset="0"/>
              </a:rPr>
              <a:t>Inexpensive, non-invasive ‘gold </a:t>
            </a:r>
          </a:p>
          <a:p>
            <a:pPr>
              <a:buNone/>
              <a:defRPr/>
            </a:pPr>
            <a:r>
              <a:rPr lang="en-US" dirty="0">
                <a:latin typeface="Verdana" pitchFamily="34" charset="0"/>
                <a:ea typeface="Verdana" pitchFamily="34" charset="0"/>
                <a:cs typeface="Verdana" pitchFamily="34" charset="0"/>
              </a:rPr>
              <a:t>standard’ of growth assessment</a:t>
            </a:r>
          </a:p>
          <a:p>
            <a:pPr>
              <a:defRPr/>
            </a:pPr>
            <a:r>
              <a:rPr lang="en-US" dirty="0">
                <a:latin typeface="Verdana" pitchFamily="34" charset="0"/>
                <a:ea typeface="Verdana" pitchFamily="34" charset="0"/>
                <a:cs typeface="Verdana" pitchFamily="34" charset="0"/>
              </a:rPr>
              <a:t>Fetal growth assessed by </a:t>
            </a:r>
          </a:p>
          <a:p>
            <a:pPr>
              <a:defRPr/>
            </a:pPr>
            <a:r>
              <a:rPr lang="en-US" dirty="0">
                <a:latin typeface="Verdana" pitchFamily="34" charset="0"/>
                <a:ea typeface="Verdana" pitchFamily="34" charset="0"/>
                <a:cs typeface="Verdana" pitchFamily="34" charset="0"/>
              </a:rPr>
              <a:t>changes in anatomical parameters:</a:t>
            </a:r>
          </a:p>
          <a:p>
            <a:pPr lvl="1">
              <a:buFont typeface="Arial" pitchFamily="34" charset="0"/>
              <a:buChar char="–"/>
              <a:defRPr/>
            </a:pPr>
            <a:r>
              <a:rPr lang="en-US" dirty="0">
                <a:latin typeface="Verdana" pitchFamily="34" charset="0"/>
                <a:ea typeface="Verdana" pitchFamily="34" charset="0"/>
                <a:cs typeface="Verdana" pitchFamily="34" charset="0"/>
              </a:rPr>
              <a:t>Head circumference (HC), head size</a:t>
            </a:r>
          </a:p>
          <a:p>
            <a:pPr lvl="1">
              <a:buFont typeface="Arial" pitchFamily="34" charset="0"/>
              <a:buChar char="–"/>
              <a:defRPr/>
            </a:pPr>
            <a:r>
              <a:rPr lang="en-US" dirty="0">
                <a:latin typeface="Verdana" pitchFamily="34" charset="0"/>
                <a:ea typeface="Verdana" pitchFamily="34" charset="0"/>
                <a:cs typeface="Verdana" pitchFamily="34" charset="0"/>
              </a:rPr>
              <a:t> abdominal circumference (AC), trunk size/liver development</a:t>
            </a:r>
          </a:p>
          <a:p>
            <a:pPr lvl="1">
              <a:buFont typeface="Arial" pitchFamily="34" charset="0"/>
              <a:buChar char="–"/>
              <a:defRPr/>
            </a:pPr>
            <a:r>
              <a:rPr lang="en-US" dirty="0">
                <a:latin typeface="Verdana" pitchFamily="34" charset="0"/>
                <a:ea typeface="Verdana" pitchFamily="34" charset="0"/>
                <a:cs typeface="Verdana" pitchFamily="34" charset="0"/>
              </a:rPr>
              <a:t>femur length (FL), overall length</a:t>
            </a:r>
          </a:p>
          <a:p>
            <a:pPr lvl="1">
              <a:buFont typeface="Arial" pitchFamily="34" charset="0"/>
              <a:buChar char="–"/>
              <a:defRPr/>
            </a:pPr>
            <a:r>
              <a:rPr lang="en-US" dirty="0">
                <a:latin typeface="Verdana" pitchFamily="34" charset="0"/>
                <a:ea typeface="Verdana" pitchFamily="34" charset="0"/>
                <a:cs typeface="Verdana" pitchFamily="34" charset="0"/>
              </a:rPr>
              <a:t>biparietal diameter (BPD), also measures head size</a:t>
            </a:r>
          </a:p>
          <a:p>
            <a:pPr>
              <a:defRPr/>
            </a:pPr>
            <a:r>
              <a:rPr lang="en-US" dirty="0">
                <a:latin typeface="Verdana" pitchFamily="34" charset="0"/>
                <a:ea typeface="Verdana" pitchFamily="34" charset="0"/>
                <a:cs typeface="Verdana" pitchFamily="34" charset="0"/>
              </a:rPr>
              <a:t>Parameter selection:</a:t>
            </a:r>
          </a:p>
          <a:p>
            <a:pPr lvl="1">
              <a:buFont typeface="Arial" pitchFamily="34" charset="0"/>
              <a:buChar char="–"/>
              <a:defRPr/>
            </a:pPr>
            <a:r>
              <a:rPr lang="en-US" dirty="0">
                <a:latin typeface="Verdana" pitchFamily="34" charset="0"/>
                <a:ea typeface="Verdana" pitchFamily="34" charset="0"/>
                <a:cs typeface="Verdana" pitchFamily="34" charset="0"/>
              </a:rPr>
              <a:t>Reliable, well defined, easily measured, and insensitive to technical error. </a:t>
            </a:r>
            <a:r>
              <a:rPr lang="en-US" sz="1100" dirty="0">
                <a:latin typeface="Verdana" pitchFamily="34" charset="0"/>
                <a:ea typeface="Verdana" pitchFamily="34" charset="0"/>
                <a:cs typeface="Verdana" pitchFamily="34" charset="0"/>
              </a:rPr>
              <a:t>(Carrera et al. 2001)</a:t>
            </a:r>
          </a:p>
          <a:p>
            <a:pPr marL="114300" indent="0">
              <a:buNone/>
            </a:pPr>
            <a:endParaRPr lang="en-US" dirty="0"/>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457200"/>
            <a:ext cx="3352800" cy="260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2451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U M">
      <a:dk1>
        <a:srgbClr val="2F2B20"/>
      </a:dk1>
      <a:lt1>
        <a:srgbClr val="FFFFFF"/>
      </a:lt1>
      <a:dk2>
        <a:srgbClr val="002060"/>
      </a:dk2>
      <a:lt2>
        <a:srgbClr val="FFC000"/>
      </a:lt2>
      <a:accent1>
        <a:srgbClr val="FFC000"/>
      </a:accent1>
      <a:accent2>
        <a:srgbClr val="9CBEBD"/>
      </a:accent2>
      <a:accent3>
        <a:srgbClr val="D2CB6C"/>
      </a:accent3>
      <a:accent4>
        <a:srgbClr val="95A39D"/>
      </a:accent4>
      <a:accent5>
        <a:srgbClr val="C89F5D"/>
      </a:accent5>
      <a:accent6>
        <a:srgbClr val="B1A089"/>
      </a:accent6>
      <a:hlink>
        <a:srgbClr val="0070C0"/>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19809</TotalTime>
  <Words>2402</Words>
  <Application>Microsoft Office PowerPoint</Application>
  <PresentationFormat>On-screen Show (4:3)</PresentationFormat>
  <Paragraphs>276</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ＭＳ Ｐゴシック</vt:lpstr>
      <vt:lpstr>Arial</vt:lpstr>
      <vt:lpstr>Arial Black</vt:lpstr>
      <vt:lpstr>Calibri</vt:lpstr>
      <vt:lpstr>Cambria</vt:lpstr>
      <vt:lpstr>Times New Roman</vt:lpstr>
      <vt:lpstr>Verdana</vt:lpstr>
      <vt:lpstr>Wingdings</vt:lpstr>
      <vt:lpstr>Adjacency</vt:lpstr>
      <vt:lpstr>Maternal Diet and Fetal Growth  in a Pregnancy Cohort</vt:lpstr>
      <vt:lpstr>PowerPoint Presentation</vt:lpstr>
      <vt:lpstr>    IUGR Related Neonatal Morbidity &amp; Mortality </vt:lpstr>
      <vt:lpstr>Fetal Growth Restriction</vt:lpstr>
      <vt:lpstr>Limitations on use of birth weight</vt:lpstr>
      <vt:lpstr>PowerPoint Presentation</vt:lpstr>
      <vt:lpstr>Maternal diet and IUGR reviews</vt:lpstr>
      <vt:lpstr>‘Good’ diet supports fetal growth</vt:lpstr>
      <vt:lpstr>Measuring Fetal Growth  With Ultrasound</vt:lpstr>
      <vt:lpstr>PowerPoint Presentation</vt:lpstr>
      <vt:lpstr>PowerPoint Presentation</vt:lpstr>
      <vt:lpstr>PowerPoint Presentation</vt:lpstr>
      <vt:lpstr>Research questions</vt:lpstr>
      <vt:lpstr>Research Importance &amp; Implications</vt:lpstr>
      <vt:lpstr>Study Population            Pregnancy Research on Inflammation, Nutrition, &amp; City Environment: Systematic Analyses (PRINCESA) Cohort Funded by NIEHS grants: ES016932  and  ES 017022</vt:lpstr>
      <vt:lpstr>PowerPoint Presentation</vt:lpstr>
      <vt:lpstr>Flow of data collection</vt:lpstr>
      <vt:lpstr>Dietary intake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and Fetal Growth Restriction in Mexico City</dc:title>
  <dc:creator>Smarr, Melissa</dc:creator>
  <cp:lastModifiedBy>School of Public Health</cp:lastModifiedBy>
  <cp:revision>580</cp:revision>
  <dcterms:created xsi:type="dcterms:W3CDTF">2013-05-09T18:45:38Z</dcterms:created>
  <dcterms:modified xsi:type="dcterms:W3CDTF">2018-02-08T14:51:06Z</dcterms:modified>
</cp:coreProperties>
</file>